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40"/>
  </p:notesMasterIdLst>
  <p:handoutMasterIdLst>
    <p:handoutMasterId r:id="rId41"/>
  </p:handoutMasterIdLst>
  <p:sldIdLst>
    <p:sldId id="402" r:id="rId2"/>
    <p:sldId id="383" r:id="rId3"/>
    <p:sldId id="359" r:id="rId4"/>
    <p:sldId id="379" r:id="rId5"/>
    <p:sldId id="378" r:id="rId6"/>
    <p:sldId id="393" r:id="rId7"/>
    <p:sldId id="398" r:id="rId8"/>
    <p:sldId id="381" r:id="rId9"/>
    <p:sldId id="377" r:id="rId10"/>
    <p:sldId id="373" r:id="rId11"/>
    <p:sldId id="384" r:id="rId12"/>
    <p:sldId id="385" r:id="rId13"/>
    <p:sldId id="386" r:id="rId14"/>
    <p:sldId id="387" r:id="rId15"/>
    <p:sldId id="389" r:id="rId16"/>
    <p:sldId id="390" r:id="rId17"/>
    <p:sldId id="399" r:id="rId18"/>
    <p:sldId id="400" r:id="rId19"/>
    <p:sldId id="401" r:id="rId20"/>
    <p:sldId id="403" r:id="rId21"/>
    <p:sldId id="404" r:id="rId22"/>
    <p:sldId id="405" r:id="rId23"/>
    <p:sldId id="406" r:id="rId24"/>
    <p:sldId id="407" r:id="rId25"/>
    <p:sldId id="408" r:id="rId26"/>
    <p:sldId id="409" r:id="rId27"/>
    <p:sldId id="410" r:id="rId28"/>
    <p:sldId id="411" r:id="rId29"/>
    <p:sldId id="412" r:id="rId30"/>
    <p:sldId id="413" r:id="rId31"/>
    <p:sldId id="414" r:id="rId32"/>
    <p:sldId id="415" r:id="rId33"/>
    <p:sldId id="416" r:id="rId34"/>
    <p:sldId id="417" r:id="rId35"/>
    <p:sldId id="418" r:id="rId36"/>
    <p:sldId id="419" r:id="rId37"/>
    <p:sldId id="420" r:id="rId38"/>
    <p:sldId id="421" r:id="rId39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>
        <p:scale>
          <a:sx n="63" d="100"/>
          <a:sy n="63" d="100"/>
        </p:scale>
        <p:origin x="-336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D4BE4CE-95B7-434D-BF2C-A4E00ADF352E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FD5570E-3F9E-475A-B055-A3AE7A6A5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2345416-669C-432F-B8B3-04628FB0EED9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4CFA7B9-E061-45E5-961F-BCCC167CC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FA7B9-E061-45E5-961F-BCCC167CC0B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6B62DA6-6534-4CFC-9663-3EE2186C63CF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6AF281-9378-4388-9F31-3C09D9166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A3435-B92A-429F-BF29-E9A541900456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76798-94EE-46D3-8D98-DCE9B6E20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59B25-0A4D-4535-AA1E-FA76DC1885E4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87B1C-FCEF-4D06-BECB-EDC50FEF1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88DBB-8D51-42F7-9674-9EB63E1D5C99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782F8-2537-481F-A01E-F8D3B7D4E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A13F93-72D1-4EEE-A418-277E8B1FE5C5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8325D1-C890-4769-8C7A-E20EB1113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B7D8DA-F21F-4611-837C-3E805C92446E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37F63D-6534-426B-ADEE-B3DEC5816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435ABF-4E32-4EE5-8204-11063D4A3B23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D04E10-A354-4825-ABCE-57E0FA013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009D7C-47B6-4257-B7B5-0D3F1AE2F795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40A99C-7FFA-4860-A84D-9C753EA16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15FC-A0DC-438F-80F0-1D431383F5B3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60DF4-2D40-4608-8B89-69C8CB6EB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12200D-0F3E-4FAA-8C17-5365E7897794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0EC470-76C8-4AAA-897B-4AF4585FD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Arial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479D521-E102-45C7-8D29-853515B91EF9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4DD6185-8656-4863-A438-4DC6E597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Arial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ea typeface="Arial" charset="0"/>
              </a:defRPr>
            </a:lvl1pPr>
            <a:extLst/>
          </a:lstStyle>
          <a:p>
            <a:pPr>
              <a:defRPr/>
            </a:pPr>
            <a:fld id="{2B7782C9-5445-41BA-BA5E-56A6D3A9F704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ea typeface="Arial" charset="0"/>
              </a:defRPr>
            </a:lvl1pPr>
            <a:extLst/>
          </a:lstStyle>
          <a:p>
            <a:pPr>
              <a:defRPr/>
            </a:pPr>
            <a:fld id="{18406007-DC11-49F4-964F-0C139E63C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7" r:id="rId2"/>
    <p:sldLayoutId id="2147484002" r:id="rId3"/>
    <p:sldLayoutId id="2147484003" r:id="rId4"/>
    <p:sldLayoutId id="2147484004" r:id="rId5"/>
    <p:sldLayoutId id="2147484005" r:id="rId6"/>
    <p:sldLayoutId id="2147483998" r:id="rId7"/>
    <p:sldLayoutId id="2147484006" r:id="rId8"/>
    <p:sldLayoutId id="2147484007" r:id="rId9"/>
    <p:sldLayoutId id="2147483999" r:id="rId10"/>
    <p:sldLayoutId id="21474840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59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MASHARTI YA POSTA NA SIMU SACCOS</a:t>
            </a:r>
          </a:p>
          <a:p>
            <a:pPr>
              <a:buNone/>
            </a:pPr>
            <a:endParaRPr lang="en-US" sz="3200" dirty="0" smtClean="0"/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UONGOZI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MASHARTI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3962400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en-US" sz="3600" b="1" smtClean="0"/>
              <a:t>MAJOR FUNCTIONS:</a:t>
            </a:r>
          </a:p>
          <a:p>
            <a:pPr algn="ctr" eaLnBrk="1" hangingPunct="1">
              <a:buFont typeface="Wingdings 3" pitchFamily="18" charset="2"/>
              <a:buNone/>
            </a:pPr>
            <a:endParaRPr lang="en-US" sz="3600" b="1" smtClean="0"/>
          </a:p>
          <a:p>
            <a:pPr eaLnBrk="1" hangingPunct="1"/>
            <a:r>
              <a:rPr lang="en-US" sz="3600" smtClean="0"/>
              <a:t>Organizing,</a:t>
            </a:r>
          </a:p>
          <a:p>
            <a:pPr eaLnBrk="1" hangingPunct="1"/>
            <a:r>
              <a:rPr lang="en-US" sz="3600" smtClean="0"/>
              <a:t>Planning - Mipango</a:t>
            </a:r>
          </a:p>
          <a:p>
            <a:pPr eaLnBrk="1" hangingPunct="1"/>
            <a:r>
              <a:rPr lang="en-US" sz="3600" smtClean="0"/>
              <a:t>Leading - Kuongoza</a:t>
            </a:r>
          </a:p>
          <a:p>
            <a:pPr eaLnBrk="1" hangingPunct="1"/>
            <a:r>
              <a:rPr lang="en-US" sz="3600" smtClean="0"/>
              <a:t>Coordinating/controlling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POSTA NA SIMU SACCOS  LEADERSHIP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Leadership has nothing to do with seniority </a:t>
            </a:r>
          </a:p>
          <a:p>
            <a:pPr eaLnBrk="1" hangingPunct="1"/>
            <a:r>
              <a:rPr lang="en-US" smtClean="0"/>
              <a:t>Leadership has nothing to do with titles. </a:t>
            </a:r>
          </a:p>
          <a:p>
            <a:pPr eaLnBrk="1" hangingPunct="1"/>
            <a:r>
              <a:rPr lang="en-US" smtClean="0"/>
              <a:t>Leadership has nothing to do with personal attributes</a:t>
            </a:r>
          </a:p>
          <a:p>
            <a:pPr eaLnBrk="1" hangingPunct="1"/>
            <a:r>
              <a:rPr lang="en-US" smtClean="0"/>
              <a:t>Leadership isn’t management.  </a:t>
            </a:r>
          </a:p>
          <a:p>
            <a:pPr eaLnBrk="1" hangingPunct="1"/>
            <a:r>
              <a:rPr lang="en-US" smtClean="0"/>
              <a:t>Leadership is the capacity to translate vision into reality.</a:t>
            </a:r>
          </a:p>
          <a:p>
            <a:pPr eaLnBrk="1" hangingPunct="1"/>
            <a:r>
              <a:rPr lang="en-US" smtClean="0"/>
              <a:t>leaders will be those who empower others.</a:t>
            </a:r>
          </a:p>
          <a:p>
            <a:pPr eaLnBrk="1" hangingPunct="1"/>
            <a:r>
              <a:rPr lang="en-US" smtClean="0"/>
              <a:t>Leadership is influence – nothing more, nothing less.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POSTA NA SIMU SACOSS LEADERSHIP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525962"/>
          </a:xfrm>
        </p:spPr>
        <p:txBody>
          <a:bodyPr/>
          <a:lstStyle/>
          <a:p>
            <a:pPr eaLnBrk="1" hangingPunct="1"/>
            <a:r>
              <a:rPr lang="en-US" b="1" smtClean="0"/>
              <a:t>Leadership is a process of social influence, which maximizes the efforts of others, towards the achievement of a goal.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Uongozi ni hatua mbalimbali za kuhamasisha jamii ambapo inazidisha juhudi za wengine katika kuyafikia malengo yenu.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POSTA NA SIMU SACCOS  </a:t>
            </a:r>
            <a:r>
              <a:rPr lang="en-US" dirty="0"/>
              <a:t>LEADERSHIP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algn="ctr" eaLnBrk="1" hangingPunct="1">
              <a:buFont typeface="Wingdings 3" pitchFamily="18" charset="2"/>
              <a:buNone/>
              <a:defRPr/>
            </a:pPr>
            <a:r>
              <a:rPr lang="en-US" b="1" dirty="0" smtClean="0"/>
              <a:t>MAMBO 6 AMBAYO VIONGOZI WANATAKIWA KUWA NAYO</a:t>
            </a:r>
          </a:p>
          <a:p>
            <a:pPr marL="681037" indent="-571500" eaLnBrk="1" hangingPunct="1">
              <a:buFont typeface="+mj-lt"/>
              <a:buAutoNum type="romanLcPeriod"/>
              <a:defRPr/>
            </a:pPr>
            <a:r>
              <a:rPr lang="en-US" dirty="0" err="1" smtClean="0"/>
              <a:t>Uwezo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kujenga</a:t>
            </a:r>
            <a:r>
              <a:rPr lang="en-US" dirty="0" smtClean="0"/>
              <a:t> </a:t>
            </a:r>
            <a:r>
              <a:rPr lang="en-US" dirty="0" err="1" smtClean="0"/>
              <a:t>timu</a:t>
            </a:r>
            <a:endParaRPr lang="en-US" dirty="0" smtClean="0"/>
          </a:p>
          <a:p>
            <a:pPr marL="681037" indent="-571500" eaLnBrk="1" hangingPunct="1">
              <a:buFont typeface="+mj-lt"/>
              <a:buAutoNum type="romanLcPeriod"/>
              <a:defRPr/>
            </a:pPr>
            <a:r>
              <a:rPr lang="en-US" dirty="0" err="1" smtClean="0"/>
              <a:t>Uwezo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kufanya</a:t>
            </a:r>
            <a:r>
              <a:rPr lang="en-US" dirty="0" smtClean="0"/>
              <a:t> </a:t>
            </a:r>
            <a:r>
              <a:rPr lang="en-US" dirty="0" err="1" smtClean="0"/>
              <a:t>maamuzi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kutatua</a:t>
            </a:r>
            <a:r>
              <a:rPr lang="en-US" dirty="0" smtClean="0"/>
              <a:t> </a:t>
            </a:r>
            <a:r>
              <a:rPr lang="en-US" dirty="0" err="1" smtClean="0"/>
              <a:t>matatizo</a:t>
            </a:r>
            <a:endParaRPr lang="en-US" dirty="0" smtClean="0"/>
          </a:p>
          <a:p>
            <a:pPr marL="681037" indent="-571500" eaLnBrk="1" hangingPunct="1">
              <a:buFont typeface="+mj-lt"/>
              <a:buAutoNum type="romanLcPeriod"/>
              <a:defRPr/>
            </a:pPr>
            <a:r>
              <a:rPr lang="en-US" dirty="0" err="1" smtClean="0"/>
              <a:t>Uwezo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kuwasiliana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watu</a:t>
            </a:r>
            <a:r>
              <a:rPr lang="en-US" dirty="0" smtClean="0"/>
              <a:t> </a:t>
            </a:r>
            <a:r>
              <a:rPr lang="en-US" dirty="0" err="1" smtClean="0"/>
              <a:t>ndani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 SACCOS</a:t>
            </a:r>
          </a:p>
          <a:p>
            <a:pPr marL="681037" indent="-571500" eaLnBrk="1" hangingPunct="1">
              <a:buFont typeface="+mj-lt"/>
              <a:buAutoNum type="romanLcPeriod"/>
              <a:defRPr/>
            </a:pPr>
            <a:r>
              <a:rPr lang="en-US" dirty="0" err="1" smtClean="0"/>
              <a:t>Uwezo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kupanga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umuhimu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kazi</a:t>
            </a:r>
            <a:endParaRPr lang="en-US" dirty="0" smtClean="0"/>
          </a:p>
          <a:p>
            <a:pPr marL="681037" indent="-571500" eaLnBrk="1" hangingPunct="1">
              <a:buFont typeface="+mj-lt"/>
              <a:buAutoNum type="romanLcPeriod"/>
              <a:defRPr/>
            </a:pPr>
            <a:r>
              <a:rPr lang="en-US" dirty="0" err="1" smtClean="0"/>
              <a:t>Uwezo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kupata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kushughulikia</a:t>
            </a:r>
            <a:r>
              <a:rPr lang="en-US" dirty="0" smtClean="0"/>
              <a:t> </a:t>
            </a:r>
            <a:r>
              <a:rPr lang="en-US" dirty="0" err="1" smtClean="0"/>
              <a:t>taarifa</a:t>
            </a:r>
            <a:r>
              <a:rPr lang="en-US" dirty="0" smtClean="0"/>
              <a:t> </a:t>
            </a:r>
          </a:p>
          <a:p>
            <a:pPr marL="681037" indent="-571500" eaLnBrk="1" hangingPunct="1">
              <a:buFont typeface="+mj-lt"/>
              <a:buAutoNum type="romanLcPeriod"/>
              <a:defRPr/>
            </a:pPr>
            <a:r>
              <a:rPr lang="en-US" dirty="0" err="1" smtClean="0"/>
              <a:t>Uwezo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kuchambua</a:t>
            </a:r>
            <a:r>
              <a:rPr lang="en-US" dirty="0" smtClean="0"/>
              <a:t> </a:t>
            </a:r>
            <a:r>
              <a:rPr lang="en-US" dirty="0" err="1" smtClean="0"/>
              <a:t>taarifa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mahesabu</a:t>
            </a:r>
            <a:endParaRPr lang="en-US" dirty="0" smtClean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POSTA NA SIMU SACCOS  </a:t>
            </a:r>
            <a:r>
              <a:rPr lang="en-US" dirty="0"/>
              <a:t>LEADERSHIP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305800" cy="4691062"/>
          </a:xfrm>
        </p:spPr>
        <p:txBody>
          <a:bodyPr/>
          <a:lstStyle/>
          <a:p>
            <a:pPr marL="109537" indent="0" algn="ctr" eaLnBrk="1" hangingPunct="1">
              <a:buFont typeface="Wingdings 3" pitchFamily="18" charset="2"/>
              <a:buNone/>
              <a:defRPr/>
            </a:pPr>
            <a:r>
              <a:rPr lang="en-US" b="1" dirty="0" err="1" smtClean="0"/>
              <a:t>Maono</a:t>
            </a:r>
            <a:r>
              <a:rPr lang="en-US" b="1" dirty="0" smtClean="0"/>
              <a:t> </a:t>
            </a:r>
            <a:r>
              <a:rPr lang="en-US" b="1" dirty="0" err="1" smtClean="0"/>
              <a:t>ya</a:t>
            </a:r>
            <a:r>
              <a:rPr lang="en-US" b="1" dirty="0" smtClean="0"/>
              <a:t> </a:t>
            </a:r>
            <a:r>
              <a:rPr lang="en-US" b="1" dirty="0" err="1" smtClean="0"/>
              <a:t>Viongozi</a:t>
            </a:r>
            <a:endParaRPr lang="en-US" dirty="0"/>
          </a:p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en-US" sz="2400" dirty="0" err="1" smtClean="0"/>
              <a:t>Kiongozi</a:t>
            </a:r>
            <a:r>
              <a:rPr lang="en-US" sz="2400" dirty="0" smtClean="0"/>
              <a:t> </a:t>
            </a:r>
            <a:r>
              <a:rPr lang="en-US" sz="2400" dirty="0" err="1" smtClean="0"/>
              <a:t>ana</a:t>
            </a:r>
            <a:r>
              <a:rPr lang="en-US" sz="2400" dirty="0" smtClean="0"/>
              <a:t> </a:t>
            </a:r>
            <a:r>
              <a:rPr lang="en-US" sz="2400" dirty="0" err="1" smtClean="0"/>
              <a:t>maono</a:t>
            </a:r>
            <a:r>
              <a:rPr lang="en-US" sz="2400" dirty="0" smtClean="0"/>
              <a:t>, </a:t>
            </a:r>
            <a:r>
              <a:rPr lang="en-US" sz="2400" dirty="0" err="1" smtClean="0"/>
              <a:t>Viongozi</a:t>
            </a:r>
            <a:r>
              <a:rPr lang="en-US" sz="2400" dirty="0" smtClean="0"/>
              <a:t> </a:t>
            </a:r>
            <a:r>
              <a:rPr lang="en-US" sz="2400" dirty="0" err="1" smtClean="0"/>
              <a:t>huyatambua</a:t>
            </a:r>
            <a:r>
              <a:rPr lang="en-US" sz="2400" dirty="0" smtClean="0"/>
              <a:t> </a:t>
            </a:r>
            <a:r>
              <a:rPr lang="en-US" sz="2400" dirty="0" err="1" smtClean="0"/>
              <a:t>matatizo</a:t>
            </a:r>
            <a:r>
              <a:rPr lang="en-US" sz="2400" dirty="0" smtClean="0"/>
              <a:t> </a:t>
            </a:r>
            <a:r>
              <a:rPr lang="en-US" sz="2400" dirty="0" err="1" smtClean="0"/>
              <a:t>yanayotakiwa</a:t>
            </a:r>
            <a:r>
              <a:rPr lang="en-US" sz="2400" dirty="0" smtClean="0"/>
              <a:t> </a:t>
            </a:r>
            <a:r>
              <a:rPr lang="en-US" sz="2400" dirty="0" err="1" smtClean="0"/>
              <a:t>kutatuliwa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malengo</a:t>
            </a:r>
            <a:r>
              <a:rPr lang="en-US" sz="2400" dirty="0" smtClean="0"/>
              <a:t> </a:t>
            </a:r>
            <a:r>
              <a:rPr lang="en-US" sz="2400" dirty="0" err="1" smtClean="0"/>
              <a:t>yanayohitajika</a:t>
            </a:r>
            <a:r>
              <a:rPr lang="en-US" sz="2400" dirty="0" smtClean="0"/>
              <a:t> </a:t>
            </a:r>
            <a:r>
              <a:rPr lang="en-US" sz="2400" dirty="0" err="1" smtClean="0"/>
              <a:t>kufikiwa</a:t>
            </a:r>
            <a:r>
              <a:rPr lang="en-US" sz="2400" dirty="0" smtClean="0"/>
              <a:t>.  </a:t>
            </a:r>
            <a:r>
              <a:rPr lang="en-US" sz="2400" dirty="0" err="1" smtClean="0"/>
              <a:t>Inawezekana</a:t>
            </a:r>
            <a:r>
              <a:rPr lang="en-US" sz="2400" dirty="0" smtClean="0"/>
              <a:t> </a:t>
            </a:r>
            <a:r>
              <a:rPr lang="en-US" sz="2400" dirty="0" err="1" smtClean="0"/>
              <a:t>ikawa</a:t>
            </a:r>
            <a:r>
              <a:rPr lang="en-US" sz="2400" dirty="0" smtClean="0"/>
              <a:t> </a:t>
            </a:r>
            <a:r>
              <a:rPr lang="en-US" sz="2400" dirty="0" err="1" smtClean="0"/>
              <a:t>ni</a:t>
            </a:r>
            <a:r>
              <a:rPr lang="en-US" sz="2400" dirty="0" smtClean="0"/>
              <a:t> </a:t>
            </a:r>
            <a:r>
              <a:rPr lang="en-US" sz="2400" dirty="0" err="1" smtClean="0"/>
              <a:t>jambo</a:t>
            </a:r>
            <a:r>
              <a:rPr lang="en-US" sz="2400" dirty="0" smtClean="0"/>
              <a:t> </a:t>
            </a:r>
            <a:r>
              <a:rPr lang="en-US" sz="2400" dirty="0" err="1" smtClean="0"/>
              <a:t>ambalo</a:t>
            </a:r>
            <a:r>
              <a:rPr lang="en-US" sz="2400" dirty="0" smtClean="0"/>
              <a:t> </a:t>
            </a:r>
            <a:r>
              <a:rPr lang="en-US" sz="2400" dirty="0" err="1" smtClean="0"/>
              <a:t>hakuna</a:t>
            </a:r>
            <a:r>
              <a:rPr lang="en-US" sz="2400" dirty="0" smtClean="0"/>
              <a:t> </a:t>
            </a:r>
            <a:r>
              <a:rPr lang="en-US" sz="2400" dirty="0" err="1" smtClean="0"/>
              <a:t>anaetaka</a:t>
            </a:r>
            <a:r>
              <a:rPr lang="en-US" sz="2400" dirty="0" smtClean="0"/>
              <a:t> </a:t>
            </a:r>
            <a:r>
              <a:rPr lang="en-US" sz="2400" dirty="0" err="1" smtClean="0"/>
              <a:t>kulishughulikia</a:t>
            </a:r>
            <a:r>
              <a:rPr lang="en-US" sz="2400" dirty="0" smtClean="0"/>
              <a:t>.</a:t>
            </a:r>
          </a:p>
          <a:p>
            <a:pPr marL="109537" indent="0" algn="ctr" eaLnBrk="1" hangingPunct="1">
              <a:buFont typeface="Wingdings 3" pitchFamily="18" charset="2"/>
              <a:buNone/>
              <a:defRPr/>
            </a:pPr>
            <a:r>
              <a:rPr lang="en-US" sz="2400" b="1" dirty="0" err="1" smtClean="0"/>
              <a:t>Msukumo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kutekeleza</a:t>
            </a:r>
            <a:endParaRPr lang="en-US" sz="2400" b="1" dirty="0" smtClean="0"/>
          </a:p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en-US" sz="2400" dirty="0" err="1" smtClean="0"/>
              <a:t>Haitoshi</a:t>
            </a:r>
            <a:r>
              <a:rPr lang="en-US" sz="2400" dirty="0" smtClean="0"/>
              <a:t> </a:t>
            </a:r>
            <a:r>
              <a:rPr lang="en-US" sz="2400" dirty="0" err="1" smtClean="0"/>
              <a:t>kuwa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maono</a:t>
            </a:r>
            <a:r>
              <a:rPr lang="en-US" sz="2400" dirty="0" smtClean="0"/>
              <a:t> </a:t>
            </a:r>
            <a:r>
              <a:rPr lang="en-US" sz="2400" dirty="0" err="1" smtClean="0"/>
              <a:t>peke</a:t>
            </a:r>
            <a:r>
              <a:rPr lang="en-US" sz="2400" dirty="0" smtClean="0"/>
              <a:t> </a:t>
            </a:r>
            <a:r>
              <a:rPr lang="en-US" sz="2400" dirty="0" err="1" smtClean="0"/>
              <a:t>yake</a:t>
            </a:r>
            <a:r>
              <a:rPr lang="en-US" sz="2400" dirty="0" smtClean="0"/>
              <a:t> </a:t>
            </a:r>
            <a:r>
              <a:rPr lang="en-US" sz="2400" dirty="0" err="1" smtClean="0"/>
              <a:t>kwani</a:t>
            </a:r>
            <a:r>
              <a:rPr lang="en-US" sz="2400" dirty="0" smtClean="0"/>
              <a:t> </a:t>
            </a:r>
            <a:r>
              <a:rPr lang="en-US" sz="2400" dirty="0" err="1" smtClean="0"/>
              <a:t>watu</a:t>
            </a:r>
            <a:r>
              <a:rPr lang="en-US" sz="2400" dirty="0" smtClean="0"/>
              <a:t> </a:t>
            </a:r>
            <a:r>
              <a:rPr lang="en-US" sz="2400" dirty="0" err="1" smtClean="0"/>
              <a:t>wengi</a:t>
            </a:r>
            <a:r>
              <a:rPr lang="en-US" sz="2400" dirty="0" smtClean="0"/>
              <a:t> </a:t>
            </a:r>
            <a:r>
              <a:rPr lang="en-US" sz="2400" dirty="0" err="1" smtClean="0"/>
              <a:t>huwa</a:t>
            </a:r>
            <a:r>
              <a:rPr lang="en-US" sz="2400" dirty="0" smtClean="0"/>
              <a:t> </a:t>
            </a:r>
            <a:r>
              <a:rPr lang="en-US" sz="2400" dirty="0" err="1" smtClean="0"/>
              <a:t>wanatambua</a:t>
            </a:r>
            <a:r>
              <a:rPr lang="en-US" sz="2400" dirty="0" smtClean="0"/>
              <a:t> </a:t>
            </a:r>
            <a:r>
              <a:rPr lang="en-US" sz="2400" dirty="0" err="1" smtClean="0"/>
              <a:t>jambo</a:t>
            </a:r>
            <a:r>
              <a:rPr lang="en-US" sz="2400" dirty="0" smtClean="0"/>
              <a:t> </a:t>
            </a:r>
            <a:r>
              <a:rPr lang="en-US" sz="2400" dirty="0" err="1" smtClean="0"/>
              <a:t>linalotakiwa</a:t>
            </a:r>
            <a:r>
              <a:rPr lang="en-US" sz="2400" dirty="0" smtClean="0"/>
              <a:t> </a:t>
            </a:r>
            <a:r>
              <a:rPr lang="en-US" sz="2400" dirty="0" err="1" smtClean="0"/>
              <a:t>kutekelezwa</a:t>
            </a:r>
            <a:r>
              <a:rPr lang="en-US" sz="2400" dirty="0" smtClean="0"/>
              <a:t> au </a:t>
            </a:r>
            <a:r>
              <a:rPr lang="en-US" sz="2400" dirty="0" err="1" smtClean="0"/>
              <a:t>kurekebishwa</a:t>
            </a:r>
            <a:r>
              <a:rPr lang="en-US" sz="2400" dirty="0" smtClean="0"/>
              <a:t> </a:t>
            </a:r>
            <a:r>
              <a:rPr lang="en-US" sz="2400" dirty="0" err="1" smtClean="0"/>
              <a:t>kinachowafanya</a:t>
            </a:r>
            <a:r>
              <a:rPr lang="en-US" sz="2400" dirty="0" smtClean="0"/>
              <a:t> </a:t>
            </a:r>
            <a:r>
              <a:rPr lang="en-US" sz="2400" dirty="0" err="1" smtClean="0"/>
              <a:t>viongozi</a:t>
            </a:r>
            <a:r>
              <a:rPr lang="en-US" sz="2400" dirty="0" smtClean="0"/>
              <a:t> (Leader) </a:t>
            </a:r>
            <a:r>
              <a:rPr lang="en-US" sz="2400" dirty="0" err="1" smtClean="0"/>
              <a:t>kuwa</a:t>
            </a:r>
            <a:r>
              <a:rPr lang="en-US" sz="2400" dirty="0" smtClean="0"/>
              <a:t> </a:t>
            </a:r>
            <a:r>
              <a:rPr lang="en-US" sz="2400" dirty="0" err="1" smtClean="0"/>
              <a:t>tofauti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watu</a:t>
            </a:r>
            <a:r>
              <a:rPr lang="en-US" sz="2400" dirty="0" smtClean="0"/>
              <a:t> </a:t>
            </a:r>
            <a:r>
              <a:rPr lang="en-US" sz="2400" dirty="0" err="1" smtClean="0"/>
              <a:t>wengine</a:t>
            </a:r>
            <a:r>
              <a:rPr lang="en-US" sz="2400" dirty="0" smtClean="0"/>
              <a:t> </a:t>
            </a:r>
            <a:r>
              <a:rPr lang="en-US" sz="2400" dirty="0" err="1" smtClean="0"/>
              <a:t>ni</a:t>
            </a:r>
            <a:r>
              <a:rPr lang="en-US" sz="2400" dirty="0" smtClean="0"/>
              <a:t> </a:t>
            </a:r>
            <a:r>
              <a:rPr lang="en-US" sz="2400" dirty="0" err="1" smtClean="0"/>
              <a:t>uteklezaji</a:t>
            </a:r>
            <a:r>
              <a:rPr lang="en-US" sz="2400" dirty="0" smtClean="0"/>
              <a:t> </a:t>
            </a:r>
            <a:r>
              <a:rPr lang="en-US" sz="2400" dirty="0" err="1" smtClean="0"/>
              <a:t>yaani</a:t>
            </a:r>
            <a:r>
              <a:rPr lang="en-US" sz="2400" dirty="0" smtClean="0"/>
              <a:t> </a:t>
            </a:r>
            <a:r>
              <a:rPr lang="en-US" sz="2400" dirty="0" err="1" smtClean="0"/>
              <a:t>wanachukua</a:t>
            </a:r>
            <a:r>
              <a:rPr lang="en-US" sz="2400" dirty="0" smtClean="0"/>
              <a:t> </a:t>
            </a:r>
            <a:r>
              <a:rPr lang="en-US" sz="2400" dirty="0" err="1" smtClean="0"/>
              <a:t>hatua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kuyafikia</a:t>
            </a:r>
            <a:r>
              <a:rPr lang="en-US" sz="2400" dirty="0" smtClean="0"/>
              <a:t> </a:t>
            </a:r>
            <a:r>
              <a:rPr lang="en-US" sz="2400" dirty="0" err="1" smtClean="0"/>
              <a:t>maono</a:t>
            </a:r>
            <a:r>
              <a:rPr lang="en-US" sz="2400" dirty="0" smtClean="0"/>
              <a:t>.</a:t>
            </a:r>
            <a:endParaRPr lang="en-US" sz="2400" dirty="0"/>
          </a:p>
          <a:p>
            <a:pPr marL="109537" indent="0" eaLnBrk="1" hangingPunct="1">
              <a:buFont typeface="Wingdings 3" pitchFamily="18" charset="2"/>
              <a:buNone/>
              <a:defRPr/>
            </a:pPr>
            <a:endParaRPr lang="en-US" sz="2400" dirty="0"/>
          </a:p>
          <a:p>
            <a:pPr algn="ctr" eaLnBrk="1" hangingPunct="1">
              <a:defRPr/>
            </a:pPr>
            <a:endParaRPr lang="en-US" sz="2400" dirty="0" smtClean="0"/>
          </a:p>
          <a:p>
            <a:pPr marL="109537" indent="0" eaLnBrk="1" hangingPunct="1">
              <a:buFont typeface="Wingdings 3" pitchFamily="18" charset="2"/>
              <a:buNone/>
              <a:defRPr/>
            </a:pPr>
            <a:endParaRPr lang="en-US" sz="2400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MAONO YA KIONGOZI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pPr marL="109537" indent="0" algn="ctr" eaLnBrk="1" hangingPunct="1">
              <a:buFont typeface="Wingdings 3" pitchFamily="18" charset="2"/>
              <a:buNone/>
              <a:defRPr/>
            </a:pPr>
            <a:r>
              <a:rPr lang="en-US" b="1" dirty="0" err="1" smtClean="0"/>
              <a:t>Sifa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Kiongozi</a:t>
            </a:r>
            <a:endParaRPr lang="en-US" b="1" dirty="0" smtClean="0"/>
          </a:p>
          <a:p>
            <a:pPr eaLnBrk="1" hangingPunct="1">
              <a:defRPr/>
            </a:pPr>
            <a:r>
              <a:rPr lang="en-US" sz="2400" b="1" dirty="0" smtClean="0"/>
              <a:t>ANAYE HESHIMIKA </a:t>
            </a:r>
          </a:p>
          <a:p>
            <a:pPr eaLnBrk="1" hangingPunct="1">
              <a:defRPr/>
            </a:pPr>
            <a:r>
              <a:rPr lang="en-US" sz="2400" b="1" dirty="0" smtClean="0"/>
              <a:t> NI MUADILIFU 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b="1" dirty="0" smtClean="0"/>
              <a:t>NI MTU WA WATU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b="1" dirty="0" smtClean="0"/>
              <a:t>NI CHANYA, SIO HASI.</a:t>
            </a:r>
          </a:p>
          <a:p>
            <a:pPr eaLnBrk="1" hangingPunct="1">
              <a:defRPr/>
            </a:pPr>
            <a:r>
              <a:rPr lang="en-US" sz="2400" b="1" dirty="0" smtClean="0"/>
              <a:t>NI MUWAJIBIKAJI</a:t>
            </a:r>
          </a:p>
          <a:p>
            <a:pPr eaLnBrk="1" hangingPunct="1">
              <a:defRPr/>
            </a:pPr>
            <a:r>
              <a:rPr lang="en-US" sz="2400" b="1" dirty="0" smtClean="0"/>
              <a:t>NI MTEKELEZAJI</a:t>
            </a:r>
            <a:endParaRPr lang="en-US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109537" indent="0" eaLnBrk="1" hangingPunct="1">
              <a:buFont typeface="Wingdings 3" pitchFamily="18" charset="2"/>
              <a:buNone/>
              <a:defRPr/>
            </a:pPr>
            <a:endParaRPr lang="en-US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400" dirty="0"/>
          </a:p>
          <a:p>
            <a:pPr marL="109537" indent="0" eaLnBrk="1" hangingPunct="1">
              <a:buFont typeface="Wingdings 3" pitchFamily="18" charset="2"/>
              <a:buNone/>
              <a:defRPr/>
            </a:pPr>
            <a:endParaRPr lang="en-US" dirty="0"/>
          </a:p>
          <a:p>
            <a:pPr marL="109537" indent="0" algn="ctr" eaLnBrk="1" hangingPunct="1">
              <a:buFont typeface="Wingdings 3" pitchFamily="18" charset="2"/>
              <a:buNone/>
              <a:defRPr/>
            </a:pPr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POSTA NA SIMU SACCOS  </a:t>
            </a:r>
            <a:r>
              <a:rPr lang="en-US" dirty="0"/>
              <a:t>LEADERSHIP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19662"/>
          </a:xfrm>
        </p:spPr>
        <p:txBody>
          <a:bodyPr/>
          <a:lstStyle/>
          <a:p>
            <a:pPr marL="109537" indent="0" algn="ctr" eaLnBrk="1" hangingPunct="1">
              <a:buFont typeface="Wingdings 3" pitchFamily="18" charset="2"/>
              <a:buNone/>
              <a:defRPr/>
            </a:pPr>
            <a:r>
              <a:rPr lang="en-US" b="1" dirty="0" smtClean="0"/>
              <a:t>Leadership Skills</a:t>
            </a: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 smtClean="0"/>
              <a:t>Effective communication </a:t>
            </a:r>
            <a:r>
              <a:rPr lang="en-US" sz="2400" dirty="0" smtClean="0"/>
              <a:t>- it's more than just being able to speak and write. A leader's communication must move people to work toward the goal the leader has chosen.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 smtClean="0"/>
              <a:t>Motivation </a:t>
            </a:r>
            <a:r>
              <a:rPr lang="en-US" sz="2400" dirty="0" smtClean="0"/>
              <a:t>- a leader has to be able to motivate everyone to contribute. Each of us has different "buttons". A leader knows how to push the right buttons on everyone to make them really want to do their best to achieve the leader's goal. 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POSTA NA SIMU SACCOS  </a:t>
            </a:r>
            <a:r>
              <a:rPr lang="en-US" dirty="0"/>
              <a:t>LEADERSHIP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09800"/>
            <a:ext cx="7772400" cy="3797300"/>
          </a:xfrm>
        </p:spPr>
        <p:txBody>
          <a:bodyPr/>
          <a:lstStyle/>
          <a:p>
            <a:pPr algn="just">
              <a:buNone/>
            </a:pPr>
            <a:r>
              <a:rPr lang="en-US" dirty="0" err="1" smtClean="0"/>
              <a:t>Sheria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Ushirika</a:t>
            </a:r>
            <a:r>
              <a:rPr lang="en-US" dirty="0" smtClean="0"/>
              <a:t> No. 6 </a:t>
            </a:r>
            <a:r>
              <a:rPr lang="en-US" dirty="0" err="1" smtClean="0"/>
              <a:t>ya</a:t>
            </a:r>
            <a:r>
              <a:rPr lang="en-US" dirty="0" smtClean="0"/>
              <a:t> 2013 </a:t>
            </a:r>
            <a:r>
              <a:rPr lang="en-US" dirty="0" err="1" smtClean="0"/>
              <a:t>imetungwa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kuboresha</a:t>
            </a:r>
            <a:r>
              <a:rPr lang="en-US" dirty="0" smtClean="0"/>
              <a:t> </a:t>
            </a:r>
            <a:r>
              <a:rPr lang="en-US" dirty="0" err="1" smtClean="0"/>
              <a:t>ushirika</a:t>
            </a:r>
            <a:r>
              <a:rPr lang="en-US" dirty="0" smtClean="0"/>
              <a:t> </a:t>
            </a:r>
            <a:r>
              <a:rPr lang="en-US" dirty="0" err="1" smtClean="0"/>
              <a:t>nchini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kuunda</a:t>
            </a:r>
            <a:r>
              <a:rPr lang="en-US" dirty="0" smtClean="0"/>
              <a:t> </a:t>
            </a:r>
            <a:r>
              <a:rPr lang="en-US" dirty="0" err="1" smtClean="0"/>
              <a:t>Tume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maendeleo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Ushirika,pia</a:t>
            </a:r>
            <a:r>
              <a:rPr lang="en-US" dirty="0" smtClean="0"/>
              <a:t> </a:t>
            </a:r>
            <a:r>
              <a:rPr lang="en-US" dirty="0" err="1" smtClean="0"/>
              <a:t>kuhamasisha</a:t>
            </a:r>
            <a:r>
              <a:rPr lang="en-US" dirty="0" smtClean="0"/>
              <a:t> </a:t>
            </a:r>
            <a:r>
              <a:rPr lang="en-US" dirty="0" err="1" smtClean="0"/>
              <a:t>maendeleo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Ushirika</a:t>
            </a:r>
            <a:r>
              <a:rPr lang="en-US" dirty="0" smtClean="0"/>
              <a:t> </a:t>
            </a:r>
            <a:r>
              <a:rPr lang="en-US" dirty="0" err="1" smtClean="0"/>
              <a:t>nchini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SHERIA YA USHIRIKA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300"/>
          </a:xfrm>
        </p:spPr>
        <p:txBody>
          <a:bodyPr/>
          <a:lstStyle/>
          <a:p>
            <a:r>
              <a:rPr lang="en-US" dirty="0" err="1" smtClean="0"/>
              <a:t>Mwongozo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kisheria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uendeshaji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vyama</a:t>
            </a:r>
            <a:r>
              <a:rPr lang="en-US" dirty="0" smtClean="0"/>
              <a:t> </a:t>
            </a:r>
            <a:r>
              <a:rPr lang="en-US" dirty="0" err="1" smtClean="0"/>
              <a:t>vyetu</a:t>
            </a:r>
            <a:r>
              <a:rPr lang="en-US" dirty="0" smtClean="0"/>
              <a:t> </a:t>
            </a:r>
            <a:r>
              <a:rPr lang="en-US" dirty="0" err="1" smtClean="0"/>
              <a:t>vya</a:t>
            </a:r>
            <a:r>
              <a:rPr lang="en-US" dirty="0" smtClean="0"/>
              <a:t> </a:t>
            </a:r>
            <a:r>
              <a:rPr lang="en-US" dirty="0" err="1" smtClean="0"/>
              <a:t>shirika</a:t>
            </a:r>
            <a:r>
              <a:rPr lang="en-US" dirty="0" smtClean="0"/>
              <a:t>/SACCOS </a:t>
            </a:r>
            <a:r>
              <a:rPr lang="en-US" dirty="0" err="1" smtClean="0"/>
              <a:t>kufuatana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kifungu</a:t>
            </a:r>
            <a:r>
              <a:rPr lang="en-US" dirty="0" smtClean="0"/>
              <a:t> cha 141 cha </a:t>
            </a:r>
            <a:r>
              <a:rPr lang="en-US" dirty="0" err="1" smtClean="0"/>
              <a:t>sheria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Ushirika</a:t>
            </a:r>
            <a:r>
              <a:rPr lang="en-US" dirty="0" smtClean="0"/>
              <a:t> </a:t>
            </a:r>
            <a:r>
              <a:rPr lang="en-US" dirty="0" err="1" smtClean="0"/>
              <a:t>nO.</a:t>
            </a:r>
            <a:r>
              <a:rPr lang="en-US" dirty="0" smtClean="0"/>
              <a:t> 6 </a:t>
            </a:r>
            <a:r>
              <a:rPr lang="en-US" dirty="0" err="1" smtClean="0"/>
              <a:t>ya</a:t>
            </a:r>
            <a:r>
              <a:rPr lang="en-US" dirty="0" smtClean="0"/>
              <a:t> 2013.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KANUNI ZA USHIRIKA/SACCOS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Masharti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sheria</a:t>
            </a:r>
            <a:r>
              <a:rPr lang="en-US" dirty="0" smtClean="0"/>
              <a:t> </a:t>
            </a:r>
            <a:r>
              <a:rPr lang="en-US" dirty="0" err="1" smtClean="0"/>
              <a:t>ndogo</a:t>
            </a:r>
            <a:r>
              <a:rPr lang="en-US" dirty="0" smtClean="0"/>
              <a:t> </a:t>
            </a:r>
            <a:r>
              <a:rPr lang="en-US" dirty="0" err="1" smtClean="0"/>
              <a:t>ndogo</a:t>
            </a:r>
            <a:r>
              <a:rPr lang="en-US" dirty="0" smtClean="0"/>
              <a:t> </a:t>
            </a:r>
            <a:r>
              <a:rPr lang="en-US" dirty="0" err="1" smtClean="0"/>
              <a:t>zinazoendana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muundo,majukumu</a:t>
            </a:r>
            <a:r>
              <a:rPr lang="en-US" dirty="0" smtClean="0"/>
              <a:t> , </a:t>
            </a:r>
            <a:r>
              <a:rPr lang="en-US" dirty="0" err="1" smtClean="0"/>
              <a:t>utekelezaji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uendeshaji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chama</a:t>
            </a:r>
            <a:r>
              <a:rPr lang="en-US" dirty="0" smtClean="0"/>
              <a:t> </a:t>
            </a:r>
            <a:r>
              <a:rPr lang="en-US" dirty="0" err="1" smtClean="0"/>
              <a:t>husika</a:t>
            </a:r>
            <a:r>
              <a:rPr lang="en-US" dirty="0" smtClean="0"/>
              <a:t> cha </a:t>
            </a:r>
            <a:r>
              <a:rPr lang="en-US" dirty="0" err="1" smtClean="0"/>
              <a:t>ushirika</a:t>
            </a:r>
            <a:r>
              <a:rPr lang="en-US" dirty="0" smtClean="0"/>
              <a:t> </a:t>
            </a:r>
            <a:r>
              <a:rPr lang="en-US" dirty="0" err="1" smtClean="0"/>
              <a:t>kama</a:t>
            </a:r>
            <a:r>
              <a:rPr lang="en-US" dirty="0" smtClean="0"/>
              <a:t> </a:t>
            </a:r>
            <a:r>
              <a:rPr lang="en-US" dirty="0" err="1" smtClean="0"/>
              <a:t>ilivyoainishwa</a:t>
            </a:r>
            <a:r>
              <a:rPr lang="en-US" dirty="0" smtClean="0"/>
              <a:t> </a:t>
            </a:r>
            <a:r>
              <a:rPr lang="en-US" dirty="0" err="1" smtClean="0"/>
              <a:t>kwenye</a:t>
            </a:r>
            <a:r>
              <a:rPr lang="en-US" dirty="0" smtClean="0"/>
              <a:t> </a:t>
            </a:r>
            <a:r>
              <a:rPr lang="en-US" dirty="0" err="1" smtClean="0"/>
              <a:t>kifungu</a:t>
            </a:r>
            <a:r>
              <a:rPr lang="en-US" dirty="0" smtClean="0"/>
              <a:t> 52 cha </a:t>
            </a:r>
            <a:r>
              <a:rPr lang="en-US" dirty="0" err="1" smtClean="0"/>
              <a:t>sheria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Ushirika</a:t>
            </a:r>
            <a:r>
              <a:rPr lang="en-US" dirty="0" smtClean="0"/>
              <a:t> no.6 </a:t>
            </a:r>
            <a:r>
              <a:rPr lang="en-US" dirty="0" err="1" smtClean="0"/>
              <a:t>ya</a:t>
            </a:r>
            <a:r>
              <a:rPr lang="en-US" dirty="0" smtClean="0"/>
              <a:t> 2013.</a:t>
            </a:r>
          </a:p>
          <a:p>
            <a:r>
              <a:rPr lang="en-US" dirty="0" err="1" smtClean="0"/>
              <a:t>Muonekano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MASHARTI 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chama</a:t>
            </a:r>
            <a:r>
              <a:rPr lang="en-US" dirty="0" smtClean="0"/>
              <a:t> cha </a:t>
            </a:r>
            <a:r>
              <a:rPr lang="en-US" dirty="0" err="1" smtClean="0"/>
              <a:t>Ushirika</a:t>
            </a:r>
            <a:r>
              <a:rPr lang="en-US" dirty="0" smtClean="0"/>
              <a:t> /SACCOS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kama</a:t>
            </a:r>
            <a:r>
              <a:rPr lang="en-US" dirty="0" smtClean="0"/>
              <a:t> </a:t>
            </a:r>
            <a:r>
              <a:rPr lang="en-US" dirty="0" err="1" smtClean="0"/>
              <a:t>ifuatavyo</a:t>
            </a:r>
            <a:r>
              <a:rPr lang="en-US" smtClean="0"/>
              <a:t> :-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MASHARTI YA CHAMA/SACCOS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800600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en-US" sz="4400" b="1" dirty="0" smtClean="0"/>
              <a:t>POSTA NA SIMU SACCOS</a:t>
            </a:r>
          </a:p>
          <a:p>
            <a:pPr algn="ctr" eaLnBrk="1" hangingPunct="1">
              <a:buFont typeface="Wingdings 3" pitchFamily="18" charset="2"/>
              <a:buNone/>
            </a:pPr>
            <a:endParaRPr lang="en-US" sz="4400" b="1" dirty="0" smtClean="0"/>
          </a:p>
          <a:p>
            <a:pPr algn="ctr" eaLnBrk="1" hangingPunct="1">
              <a:buFont typeface="Wingdings 3" pitchFamily="18" charset="2"/>
              <a:buNone/>
            </a:pPr>
            <a:r>
              <a:rPr lang="en-US" sz="4400" b="1" dirty="0" smtClean="0"/>
              <a:t> SEMINA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en-US" sz="4400" b="1" dirty="0" smtClean="0"/>
              <a:t> YA UONGOZI KWA WAJUMBE WA BARAZA</a:t>
            </a:r>
            <a:br>
              <a:rPr lang="en-US" sz="44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November 2015</a:t>
            </a:r>
            <a:endParaRPr lang="en-US" sz="3600" b="1" dirty="0" smtClean="0"/>
          </a:p>
          <a:p>
            <a:pPr algn="ctr" eaLnBrk="1" hangingPunct="1">
              <a:buFont typeface="Wingdings 3" pitchFamily="18" charset="2"/>
              <a:buNone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`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3" y="1041400"/>
            <a:ext cx="8601075" cy="37973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POSTA NA SIMU SAVINGS AND CREDIT CO-OPERATIVE SOCIETY LIMITED REG. NO. DSR 118</a:t>
            </a:r>
            <a:r>
              <a:rPr lang="en-US" sz="7200" dirty="0"/>
              <a:t/>
            </a:r>
            <a:br>
              <a:rPr lang="en-US" sz="7200" dirty="0"/>
            </a:b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4099169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00350"/>
            <a:ext cx="8229600" cy="320694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NEMBO YA CHAMA CHA USHIRIKA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4850" y="520700"/>
            <a:ext cx="775335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MASHARTI YA </a:t>
            </a:r>
            <a:r>
              <a:rPr lang="en-US" b="1" dirty="0" smtClean="0"/>
              <a:t>CHAMA</a:t>
            </a:r>
          </a:p>
          <a:p>
            <a:endParaRPr lang="en-US" b="1" dirty="0"/>
          </a:p>
          <a:p>
            <a:r>
              <a:rPr lang="en-US" dirty="0"/>
              <a:t>SEHEMU YA KWANZA: UTANGULIZI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dirty="0" smtClean="0"/>
              <a:t>JINA</a:t>
            </a:r>
            <a:endParaRPr lang="en-US" dirty="0"/>
          </a:p>
          <a:p>
            <a:pPr marL="342900" lvl="0" indent="-342900">
              <a:buFont typeface="+mj-lt"/>
              <a:buAutoNum type="arabicParenR"/>
            </a:pPr>
            <a:r>
              <a:rPr lang="en-US" dirty="0" smtClean="0"/>
              <a:t>TAFSIRI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AFISA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AFISA USAMAMIZI WA UCHAGUZI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AFISA USHIRIKA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ASASI YA FEDHA YA USHIRIKA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BAKI HALISI YA ZIADA YA MWAKA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BODI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BONASI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CHAMA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CHAMA CHA KILELE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CHAMA CHA MSINGI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CHAMA CHA USHIRIKA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CHAMA CHA USHIRIKA WA AKIBA NA MIKOPO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CHAMA </a:t>
            </a:r>
            <a:r>
              <a:rPr lang="en-US" dirty="0" smtClean="0"/>
              <a:t>KILICHOSAJILIWA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HONARARIA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KANUNI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MASHARTI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7011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5325" y="254992"/>
            <a:ext cx="775335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AFISA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AFISA USAMAMIZI WA UCHAGUZI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AFISA USHIRIKA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ASASI YA FEDHA YA USHIRIKA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BAKI HALISI YA ZIADA YA MWAKA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BODI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BONASI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CHAMA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CHAMA CHA KILELE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CHAMA CHA MSINGI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CHAMA CHA USHIRIKA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CHAMA CHA USHIRIKA WA AKIBA NA MIKOPO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CHAMA </a:t>
            </a:r>
            <a:r>
              <a:rPr lang="en-US" dirty="0" smtClean="0"/>
              <a:t>KILICHOSAJILIWA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HONARARIA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KANUNI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MASHARTI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MATAWI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MRAJIS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MWANACHAMA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SHERIA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SHIRIKISHO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WAZIRI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WATUMISHI </a:t>
            </a:r>
            <a:r>
              <a:rPr lang="en-US" dirty="0" smtClean="0"/>
              <a:t>WATENDAJI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3456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4850" y="520701"/>
            <a:ext cx="775335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SEHEMU </a:t>
            </a:r>
            <a:r>
              <a:rPr lang="en-US" dirty="0"/>
              <a:t>YA PILI: MASHARTI, JINA LAUSHIRIKA WA AKIBA NA MIKOPO, MAKAO MAKUU NA ANUANI, ENEO LA SHUGHULI NA MFUNGAMANO WA </a:t>
            </a:r>
            <a:r>
              <a:rPr lang="en-US" dirty="0" smtClean="0"/>
              <a:t>UANACHAMA</a:t>
            </a:r>
          </a:p>
          <a:p>
            <a:endParaRPr lang="en-US" dirty="0"/>
          </a:p>
          <a:p>
            <a:pPr marL="342900" lvl="0" indent="-342900">
              <a:buFont typeface="+mj-lt"/>
              <a:buAutoNum type="arabicParenR"/>
            </a:pPr>
            <a:r>
              <a:rPr lang="en-US" dirty="0" smtClean="0"/>
              <a:t>MASHARTI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 err="1" smtClean="0"/>
              <a:t>Waanzilishi</a:t>
            </a:r>
            <a:r>
              <a:rPr lang="en-US" dirty="0" smtClean="0"/>
              <a:t> </a:t>
            </a:r>
            <a:r>
              <a:rPr lang="en-US" dirty="0" err="1"/>
              <a:t>wa</a:t>
            </a:r>
            <a:r>
              <a:rPr lang="en-US" dirty="0"/>
              <a:t> Chama </a:t>
            </a:r>
            <a:r>
              <a:rPr lang="en-US" dirty="0" err="1"/>
              <a:t>ambao</a:t>
            </a:r>
            <a:r>
              <a:rPr lang="en-US" dirty="0"/>
              <a:t>, </a:t>
            </a:r>
            <a:r>
              <a:rPr lang="en-US" dirty="0" err="1"/>
              <a:t>majina</a:t>
            </a:r>
            <a:r>
              <a:rPr lang="en-US" dirty="0"/>
              <a:t> </a:t>
            </a:r>
            <a:r>
              <a:rPr lang="en-US" dirty="0" err="1"/>
              <a:t>yao</a:t>
            </a:r>
            <a:r>
              <a:rPr lang="en-US" dirty="0"/>
              <a:t> </a:t>
            </a:r>
            <a:r>
              <a:rPr lang="en-US" dirty="0" err="1"/>
              <a:t>yamo</a:t>
            </a:r>
            <a:r>
              <a:rPr lang="en-US" dirty="0"/>
              <a:t> </a:t>
            </a:r>
            <a:r>
              <a:rPr lang="en-US" dirty="0" err="1"/>
              <a:t>katika</a:t>
            </a:r>
            <a:r>
              <a:rPr lang="en-US" dirty="0"/>
              <a:t> </a:t>
            </a:r>
            <a:r>
              <a:rPr lang="en-US" dirty="0" err="1"/>
              <a:t>muhtasari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mkutano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kisheria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wengine</a:t>
            </a:r>
            <a:r>
              <a:rPr lang="en-US" dirty="0"/>
              <a:t> </a:t>
            </a:r>
            <a:r>
              <a:rPr lang="en-US" dirty="0" err="1"/>
              <a:t>watakaofuata</a:t>
            </a:r>
            <a:r>
              <a:rPr lang="en-US" dirty="0"/>
              <a:t> </a:t>
            </a:r>
            <a:r>
              <a:rPr lang="en-US" dirty="0" err="1"/>
              <a:t>baadaye</a:t>
            </a:r>
            <a:r>
              <a:rPr lang="en-US" dirty="0"/>
              <a:t>, </a:t>
            </a:r>
            <a:r>
              <a:rPr lang="en-US" dirty="0" err="1"/>
              <a:t>wameunda</a:t>
            </a:r>
            <a:r>
              <a:rPr lang="en-US" dirty="0"/>
              <a:t> </a:t>
            </a:r>
            <a:r>
              <a:rPr lang="en-US" dirty="0" err="1"/>
              <a:t>chama</a:t>
            </a:r>
            <a:r>
              <a:rPr lang="en-US" dirty="0"/>
              <a:t> </a:t>
            </a:r>
            <a:r>
              <a:rPr lang="en-US" dirty="0" err="1"/>
              <a:t>chenye</a:t>
            </a:r>
            <a:r>
              <a:rPr lang="en-US" dirty="0"/>
              <a:t> </a:t>
            </a:r>
            <a:r>
              <a:rPr lang="en-US" dirty="0" err="1"/>
              <a:t>mtaji</a:t>
            </a:r>
            <a:r>
              <a:rPr lang="en-US" dirty="0"/>
              <a:t> </a:t>
            </a:r>
            <a:r>
              <a:rPr lang="en-US" dirty="0" err="1"/>
              <a:t>unaobadilika</a:t>
            </a:r>
            <a:r>
              <a:rPr lang="en-US" dirty="0"/>
              <a:t> </a:t>
            </a:r>
            <a:r>
              <a:rPr lang="en-US" dirty="0" err="1"/>
              <a:t>kwa</a:t>
            </a:r>
            <a:r>
              <a:rPr lang="en-US" dirty="0"/>
              <a:t> </a:t>
            </a:r>
            <a:r>
              <a:rPr lang="en-US" dirty="0" err="1"/>
              <a:t>mujibu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mwongozo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 smtClean="0"/>
              <a:t>sharia</a:t>
            </a:r>
            <a:r>
              <a:rPr lang="en-US" dirty="0" smtClean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 smtClean="0"/>
              <a:t>ushirika</a:t>
            </a:r>
            <a:r>
              <a:rPr lang="en-US" dirty="0" smtClean="0"/>
              <a:t> </a:t>
            </a:r>
            <a:r>
              <a:rPr lang="en-US" dirty="0" err="1" smtClean="0"/>
              <a:t>namba</a:t>
            </a:r>
            <a:r>
              <a:rPr lang="en-US" dirty="0" smtClean="0"/>
              <a:t> 6 </a:t>
            </a:r>
            <a:r>
              <a:rPr lang="en-US" dirty="0" err="1" smtClean="0"/>
              <a:t>ya</a:t>
            </a:r>
            <a:r>
              <a:rPr lang="en-US" dirty="0" smtClean="0"/>
              <a:t>  </a:t>
            </a:r>
            <a:r>
              <a:rPr lang="en-US" dirty="0" err="1" smtClean="0"/>
              <a:t>mwaka</a:t>
            </a:r>
            <a:r>
              <a:rPr lang="en-US" dirty="0" smtClean="0"/>
              <a:t> 2013</a:t>
            </a:r>
            <a:r>
              <a:rPr lang="en-US" dirty="0"/>
              <a:t>, </a:t>
            </a:r>
            <a:r>
              <a:rPr lang="en-US" dirty="0" err="1"/>
              <a:t>Kanuni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Vyama</a:t>
            </a:r>
            <a:r>
              <a:rPr lang="en-US" dirty="0"/>
              <a:t> </a:t>
            </a:r>
            <a:r>
              <a:rPr lang="en-US" dirty="0" err="1"/>
              <a:t>vya</a:t>
            </a:r>
            <a:r>
              <a:rPr lang="en-US" dirty="0"/>
              <a:t> </a:t>
            </a:r>
            <a:r>
              <a:rPr lang="en-US" dirty="0" err="1"/>
              <a:t>Ushirika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mwaka</a:t>
            </a:r>
            <a:r>
              <a:rPr lang="en-US" dirty="0"/>
              <a:t> </a:t>
            </a:r>
            <a:r>
              <a:rPr lang="en-US" dirty="0" smtClean="0"/>
              <a:t>2014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Masharti</a:t>
            </a:r>
            <a:r>
              <a:rPr lang="en-US" dirty="0"/>
              <a:t> </a:t>
            </a:r>
            <a:r>
              <a:rPr lang="en-US" dirty="0" err="1"/>
              <a:t>haya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endParaRPr lang="en-US" dirty="0"/>
          </a:p>
          <a:p>
            <a:pPr marL="342900" lvl="0" indent="-342900">
              <a:buFont typeface="+mj-lt"/>
              <a:buAutoNum type="arabicParenR"/>
            </a:pPr>
            <a:r>
              <a:rPr lang="en-US" dirty="0"/>
              <a:t>JINA LA CHAMA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dirty="0"/>
              <a:t>USAJILI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dirty="0"/>
              <a:t>MAKAO MAKUU NA ANUANI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dirty="0"/>
              <a:t>MFUNGAMANO WA PAMOJA WA UANACHAMA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dirty="0"/>
              <a:t>MAADILI YA UANACHAMA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dirty="0"/>
              <a:t>MISINGI YA </a:t>
            </a:r>
            <a:r>
              <a:rPr lang="en-US" dirty="0" smtClean="0"/>
              <a:t>USHIRIKA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/>
          </a:p>
          <a:p>
            <a:pPr marL="342900" lvl="0" indent="-342900">
              <a:buFont typeface="+mj-lt"/>
              <a:buAutoNum type="arabicParenR"/>
            </a:pPr>
            <a:endParaRPr lang="en-US" dirty="0" smtClean="0"/>
          </a:p>
          <a:p>
            <a:pPr marL="342900" lvl="0" indent="-342900">
              <a:buFont typeface="+mj-lt"/>
              <a:buAutoNum type="arabicParenR"/>
            </a:pPr>
            <a:endParaRPr lang="en-US" dirty="0"/>
          </a:p>
          <a:p>
            <a:pPr marL="342900" lvl="0" indent="-342900">
              <a:buFont typeface="+mj-lt"/>
              <a:buAutoNum type="arabicParenR"/>
            </a:pPr>
            <a:endParaRPr lang="en-US" dirty="0" smtClean="0"/>
          </a:p>
          <a:p>
            <a:pPr marL="342900" lvl="0" indent="-342900">
              <a:buFont typeface="+mj-lt"/>
              <a:buAutoNum type="arabicParenR"/>
            </a:pP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0821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4850" y="520700"/>
            <a:ext cx="7753350" cy="6505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SEHEMU YA TATU: MAONO, UJUMBE, MALENGO NA MAUDHUMUNI YA CHAMA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MAONO, UJUMBE NA MALENGO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MAONO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Kuwezesha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kukuza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ushirika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akiba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mikopo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unaotoa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huduma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ndogo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ambazo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bora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nafuu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rahisi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zinazokidhi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kuridhisha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wanachama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UJUMBE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Kukuza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kuendeleza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huduma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kifedha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endelevu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kiushirika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yake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kuhamasisha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kuhimiza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uwekaji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akiba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utunzaji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uhakika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akiba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kutoa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bidhaa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mbalimbali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mikopo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zinazofaa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kutoa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wanachama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kujiendesha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faida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kujiimarisha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hatimaye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kujitegemea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kifedha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kujitosheleza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kiuchumi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MALENGO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Kukuza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chenye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uwezo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kujiendelesha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kulipia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gharama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kukidhi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mahitaji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huduma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kifedha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Wanachama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kutegemea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asasi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mamlaka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wengine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kutoa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msukumo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maendeleo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kiuchumi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kijamii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sehemu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mtandao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huduma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kifedha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katika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misingi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njia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taratibu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ushirikiano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0025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4850" y="520700"/>
            <a:ext cx="7753350" cy="7307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MADHUMUNI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Madhumuni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kuendelea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kuinua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kustawisha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kuboresha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ustawi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kiuchumi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kijamii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Wanachama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wake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kiushirika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kufuata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taratibu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kidemokrasia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Misngi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Ushirika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Sheria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Kanuni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Ushirika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Masharti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misingi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mwenendo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bora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huduma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ndogo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Ili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kuweza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kufikia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madhumuni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Chama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kitajitahidi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kulingana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Misingi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Ushirika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Kufanya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yafuatayo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Kutoa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huduma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kupokea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kuweka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akiba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pamoja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kutoa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mikopo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Kuhamasisha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kuhimiza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kushauri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wasiokuwa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Wanachama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Wanachama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Kukuza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mapato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kuhimiza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Wanachama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kuongeza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akiba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kuwekeza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ziada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katika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asasi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mujibu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kifungu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 73 cha sharia 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Kuanzisha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kuendeleza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shughuli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zozote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kiuchumi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zenye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manufaa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maslahi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Wanachama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itakavyoidhinishwa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Mkutano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Mrajis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Kusaidia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shughuli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Wnachama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binafsi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Kuendeleza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Ushirika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miongoni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Wanachama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Kupambana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umasikini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ujinga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maradhi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ubaguzi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kijinsia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3541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4850" y="520701"/>
            <a:ext cx="7753350" cy="583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SEHEMU YA NNE: UANACHAMA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Sifa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kujiunga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Utaratibu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kujiunga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Huduma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zinazotelewa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Wanachama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Kupoteza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Hadhi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Uanachama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Kujiuzuli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Uanachama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Utaratibu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Kumsimamisha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Mwanachama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Athari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kusimamishwa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kuondolewa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Uanachama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Utaratibu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Malipo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Mwanachama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aliyejitoa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/au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Kuishia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Kuteua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Mrithi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Mali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Mwanachama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Haki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Mwanachama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Wajibu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Mwanachama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Wajibu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SEHEMU YA TANO: MTAJI WA CHAMA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Mjengeko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Kuongezeka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Kupungua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Mtaji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Utaratibu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Marejesho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3797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4850" y="520701"/>
            <a:ext cx="7753350" cy="5939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SEHEMU YA SITA: MAPATO YA CHAMA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Mapato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zitatokana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vyanzo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mbalimbali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mapato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Viingilio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michango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mbalimbali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mujibu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akiba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Mapato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yatokanayo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Riba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mikopo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akiba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inayotokana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ongezeko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kutokana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akiba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Wnachama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Mauzo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Mali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/au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huduma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zitolewazo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Vitega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Uchumi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Mikopo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kutoka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asasi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kufuata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Masharti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haya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SEHEMU YA SABA: MENEJIMENTI YA CHAMA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Uwakilishi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Mkutano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Mkuu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Mkutano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Mwaka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Mkutano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Kawaida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Mkutano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Maalum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Mkutano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Maalum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Ulioitishwa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Mrajis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2790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4850" y="520701"/>
            <a:ext cx="7753350" cy="622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Uwezo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Maalum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Mkutano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Uwezo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maalum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Mkutano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Tawi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Kukasimu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Madaraka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Kuitisha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Mkutano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Mkuu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Akidi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Korum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Uwakilishi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Upigaji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Kura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Uongozi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Maamuzi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Maazimio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Mikutano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Mwenyekiti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Makamu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Mwenyekiti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SEHEMU YA NANE: MUUNDO WA UONGOZI WA CHAMA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Muundo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Kamati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Sifa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Mjumbe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Kamati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Wajibu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Wajumbe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Mihtasari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Nyaraka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Chaguzi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Wajumbe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Kamati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Kujiuzulu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Kusimamishwa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Stahili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Malipo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Wajumbe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Akidi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Vikao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Maamuzi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Maazimio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Vikao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2245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7"/>
          <p:cNvSpPr txBox="1">
            <a:spLocks noGrp="1" noChangeArrowheads="1"/>
          </p:cNvSpPr>
          <p:nvPr>
            <p:ph idx="1"/>
          </p:nvPr>
        </p:nvSpPr>
        <p:spPr>
          <a:xfrm>
            <a:off x="457200" y="1447800"/>
            <a:ext cx="3581400" cy="545465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spAutoFit/>
          </a:bodyPr>
          <a:lstStyle/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/>
              <a:t>CREATING </a:t>
            </a:r>
            <a:r>
              <a:rPr lang="en-GB" sz="2000" b="1" dirty="0" smtClean="0"/>
              <a:t>KK SHIELD</a:t>
            </a:r>
            <a:endParaRPr lang="en-GB" sz="2000" b="1" dirty="0"/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/>
              <a:t>TASK:</a:t>
            </a:r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/>
              <a:t>As a </a:t>
            </a:r>
            <a:r>
              <a:rPr lang="en-GB" sz="2400" dirty="0" smtClean="0"/>
              <a:t>team</a:t>
            </a:r>
            <a:r>
              <a:rPr lang="en-GB" sz="2400" dirty="0"/>
              <a:t>, </a:t>
            </a:r>
            <a:r>
              <a:rPr lang="en-GB" sz="2400" dirty="0" smtClean="0"/>
              <a:t> </a:t>
            </a:r>
            <a:r>
              <a:rPr lang="en-GB" sz="2400" dirty="0"/>
              <a:t>draw your own shield.</a:t>
            </a:r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/>
              <a:t>Discuss and list </a:t>
            </a:r>
            <a:r>
              <a:rPr lang="en-GB" sz="2400" dirty="0" smtClean="0"/>
              <a:t>down the indicated areas on your </a:t>
            </a:r>
            <a:r>
              <a:rPr lang="en-GB" sz="2400" dirty="0"/>
              <a:t>shield </a:t>
            </a:r>
            <a:endParaRPr lang="en-GB" sz="2400" dirty="0" smtClean="0"/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Identify a presenter for your team</a:t>
            </a:r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en-GB" sz="2400" dirty="0" smtClean="0"/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en-GB" sz="2400" dirty="0" smtClean="0"/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en-GB" sz="1100" dirty="0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altLang="en-US" sz="4000" smtClean="0"/>
              <a:t>Ice Breaker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963500" y="1447800"/>
            <a:ext cx="4723300" cy="5337019"/>
            <a:chOff x="-627" y="-462"/>
            <a:chExt cx="8032" cy="10205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" name="AutoShape 5"/>
            <p:cNvSpPr>
              <a:spLocks noChangeAspect="1" noChangeArrowheads="1"/>
            </p:cNvSpPr>
            <p:nvPr/>
          </p:nvSpPr>
          <p:spPr bwMode="auto">
            <a:xfrm>
              <a:off x="-420" y="-462"/>
              <a:ext cx="7825" cy="1020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-627" y="155"/>
              <a:ext cx="7825" cy="9442"/>
              <a:chOff x="-412221" y="2264236"/>
              <a:chExt cx="7352342" cy="7381660"/>
            </a:xfrm>
            <a:grpFill/>
          </p:grpSpPr>
          <p:sp>
            <p:nvSpPr>
              <p:cNvPr id="12" name="Rectangle 1035"/>
              <p:cNvSpPr>
                <a:spLocks noChangeArrowheads="1"/>
              </p:cNvSpPr>
              <p:nvPr/>
            </p:nvSpPr>
            <p:spPr bwMode="auto">
              <a:xfrm>
                <a:off x="372004" y="3171283"/>
                <a:ext cx="6107960" cy="2137522"/>
              </a:xfrm>
              <a:prstGeom prst="rect">
                <a:avLst/>
              </a:prstGeom>
              <a:grpFill/>
              <a:ln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3" name="Arc 1037"/>
              <p:cNvSpPr>
                <a:spLocks/>
              </p:cNvSpPr>
              <p:nvPr/>
            </p:nvSpPr>
            <p:spPr bwMode="auto">
              <a:xfrm rot="10800000">
                <a:off x="366007" y="5320963"/>
                <a:ext cx="3181416" cy="3107795"/>
              </a:xfrm>
              <a:custGeom>
                <a:avLst/>
                <a:gdLst>
                  <a:gd name="T0" fmla="*/ 0 w 21600"/>
                  <a:gd name="T1" fmla="*/ 0 h 21600"/>
                  <a:gd name="T2" fmla="*/ 3181416 w 21600"/>
                  <a:gd name="T3" fmla="*/ 3107795 h 21600"/>
                  <a:gd name="T4" fmla="*/ 0 w 21600"/>
                  <a:gd name="T5" fmla="*/ 3107795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pFill/>
              <a:ln w="12699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Arc 1038"/>
              <p:cNvSpPr>
                <a:spLocks/>
              </p:cNvSpPr>
              <p:nvPr/>
            </p:nvSpPr>
            <p:spPr bwMode="auto">
              <a:xfrm rot="10800000" flipH="1">
                <a:off x="3298548" y="5316100"/>
                <a:ext cx="3181416" cy="3110228"/>
              </a:xfrm>
              <a:custGeom>
                <a:avLst/>
                <a:gdLst>
                  <a:gd name="T0" fmla="*/ 0 w 21600"/>
                  <a:gd name="T1" fmla="*/ 0 h 21600"/>
                  <a:gd name="T2" fmla="*/ 3181416 w 21600"/>
                  <a:gd name="T3" fmla="*/ 3110228 h 21600"/>
                  <a:gd name="T4" fmla="*/ 0 w 21600"/>
                  <a:gd name="T5" fmla="*/ 3110228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pFill/>
              <a:ln w="12699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" name="Ribbon1Sharp"/>
              <p:cNvSpPr>
                <a:spLocks noEditPoints="1" noChangeArrowheads="1"/>
              </p:cNvSpPr>
              <p:nvPr/>
            </p:nvSpPr>
            <p:spPr bwMode="auto">
              <a:xfrm>
                <a:off x="-412221" y="8274325"/>
                <a:ext cx="7352342" cy="1371571"/>
              </a:xfrm>
              <a:custGeom>
                <a:avLst/>
                <a:gdLst>
                  <a:gd name="T0" fmla="*/ 3676171 w 21600"/>
                  <a:gd name="T1" fmla="*/ 152391 h 21600"/>
                  <a:gd name="T2" fmla="*/ 919043 w 21600"/>
                  <a:gd name="T3" fmla="*/ 533367 h 21600"/>
                  <a:gd name="T4" fmla="*/ 3676171 w 21600"/>
                  <a:gd name="T5" fmla="*/ 1219124 h 21600"/>
                  <a:gd name="T6" fmla="*/ 6433300 w 21600"/>
                  <a:gd name="T7" fmla="*/ 838148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8100 w 21600"/>
                  <a:gd name="T13" fmla="*/ 2400 h 21600"/>
                  <a:gd name="T14" fmla="*/ 13500 w 21600"/>
                  <a:gd name="T15" fmla="*/ 19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0" y="0"/>
                    </a:moveTo>
                    <a:lnTo>
                      <a:pt x="2700" y="8400"/>
                    </a:lnTo>
                    <a:lnTo>
                      <a:pt x="0" y="16800"/>
                    </a:lnTo>
                    <a:lnTo>
                      <a:pt x="5400" y="16800"/>
                    </a:lnTo>
                    <a:lnTo>
                      <a:pt x="5400" y="19200"/>
                    </a:lnTo>
                    <a:lnTo>
                      <a:pt x="13500" y="19200"/>
                    </a:lnTo>
                    <a:lnTo>
                      <a:pt x="13500" y="21600"/>
                    </a:lnTo>
                    <a:lnTo>
                      <a:pt x="21600" y="21600"/>
                    </a:lnTo>
                    <a:lnTo>
                      <a:pt x="18900" y="13200"/>
                    </a:lnTo>
                    <a:lnTo>
                      <a:pt x="21600" y="4800"/>
                    </a:lnTo>
                    <a:lnTo>
                      <a:pt x="16200" y="4800"/>
                    </a:lnTo>
                    <a:lnTo>
                      <a:pt x="16200" y="2400"/>
                    </a:lnTo>
                    <a:lnTo>
                      <a:pt x="8100" y="2400"/>
                    </a:lnTo>
                    <a:lnTo>
                      <a:pt x="8100" y="0"/>
                    </a:lnTo>
                    <a:close/>
                  </a:path>
                  <a:path w="21600" h="21600" fill="none" extrusionOk="0">
                    <a:moveTo>
                      <a:pt x="8100" y="2400"/>
                    </a:moveTo>
                    <a:lnTo>
                      <a:pt x="5400" y="2400"/>
                    </a:lnTo>
                    <a:lnTo>
                      <a:pt x="5400" y="16800"/>
                    </a:lnTo>
                  </a:path>
                  <a:path w="21600" h="21600" fill="none" extrusionOk="0">
                    <a:moveTo>
                      <a:pt x="8100" y="0"/>
                    </a:moveTo>
                    <a:lnTo>
                      <a:pt x="5400" y="2400"/>
                    </a:lnTo>
                  </a:path>
                  <a:path w="21600" h="21600" fill="none" extrusionOk="0">
                    <a:moveTo>
                      <a:pt x="16200" y="4800"/>
                    </a:moveTo>
                    <a:lnTo>
                      <a:pt x="13500" y="4800"/>
                    </a:lnTo>
                    <a:lnTo>
                      <a:pt x="13500" y="19200"/>
                    </a:lnTo>
                  </a:path>
                  <a:path w="21600" h="21600" fill="none" extrusionOk="0">
                    <a:moveTo>
                      <a:pt x="16200" y="2400"/>
                    </a:moveTo>
                    <a:lnTo>
                      <a:pt x="13500" y="4800"/>
                    </a:lnTo>
                  </a:path>
                </a:pathLst>
              </a:cu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2400" b="1" dirty="0">
                    <a:latin typeface="Monotype Corsiva" pitchFamily="66" charset="0"/>
                  </a:rPr>
                  <a:t>Our Motto </a:t>
                </a:r>
                <a:endParaRPr lang="en-GB" b="1" dirty="0">
                  <a:latin typeface="+mn-lt"/>
                </a:endParaRPr>
              </a:p>
            </p:txBody>
          </p:sp>
          <p:sp>
            <p:nvSpPr>
              <p:cNvPr id="16" name="Text Box 1039"/>
              <p:cNvSpPr txBox="1">
                <a:spLocks noChangeArrowheads="1"/>
              </p:cNvSpPr>
              <p:nvPr/>
            </p:nvSpPr>
            <p:spPr bwMode="auto">
              <a:xfrm>
                <a:off x="1899964" y="5627864"/>
                <a:ext cx="3005945" cy="1849473"/>
              </a:xfrm>
              <a:prstGeom prst="rect">
                <a:avLst/>
              </a:prstGeom>
              <a:grpFill/>
              <a:ln w="12699">
                <a:noFill/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b="1" dirty="0">
                    <a:latin typeface="+mn-lt"/>
                  </a:rPr>
                  <a:t>What life experiences do you all share?</a:t>
                </a:r>
              </a:p>
            </p:txBody>
          </p:sp>
          <p:sp>
            <p:nvSpPr>
              <p:cNvPr id="17" name="Text Box 1041"/>
              <p:cNvSpPr txBox="1">
                <a:spLocks noChangeArrowheads="1"/>
              </p:cNvSpPr>
              <p:nvPr/>
            </p:nvSpPr>
            <p:spPr bwMode="auto">
              <a:xfrm>
                <a:off x="483286" y="3649550"/>
                <a:ext cx="2833356" cy="997253"/>
              </a:xfrm>
              <a:prstGeom prst="rect">
                <a:avLst/>
              </a:prstGeom>
              <a:grpFill/>
              <a:ln w="12699">
                <a:noFill/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b="1" dirty="0">
                    <a:latin typeface="+mn-lt"/>
                  </a:rPr>
                  <a:t>What do you all have in common? </a:t>
                </a:r>
              </a:p>
            </p:txBody>
          </p:sp>
          <p:sp>
            <p:nvSpPr>
              <p:cNvPr id="18" name="Text Box 1042"/>
              <p:cNvSpPr txBox="1">
                <a:spLocks noChangeArrowheads="1"/>
              </p:cNvSpPr>
              <p:nvPr/>
            </p:nvSpPr>
            <p:spPr bwMode="auto">
              <a:xfrm>
                <a:off x="3486356" y="3649550"/>
                <a:ext cx="2839108" cy="1287757"/>
              </a:xfrm>
              <a:prstGeom prst="rect">
                <a:avLst/>
              </a:prstGeom>
              <a:grpFill/>
              <a:ln w="12699">
                <a:noFill/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b="1" dirty="0">
                    <a:latin typeface="+mn-lt"/>
                  </a:rPr>
                  <a:t>What are your common dreams for the future?</a:t>
                </a:r>
              </a:p>
            </p:txBody>
          </p:sp>
          <p:sp>
            <p:nvSpPr>
              <p:cNvPr id="19" name="Text Box 1043"/>
              <p:cNvSpPr txBox="1">
                <a:spLocks noChangeArrowheads="1"/>
              </p:cNvSpPr>
              <p:nvPr/>
            </p:nvSpPr>
            <p:spPr bwMode="auto">
              <a:xfrm>
                <a:off x="368226" y="2264236"/>
                <a:ext cx="6111739" cy="852001"/>
              </a:xfrm>
              <a:prstGeom prst="rect">
                <a:avLst/>
              </a:prstGeom>
              <a:grpFill/>
              <a:ln w="12699">
                <a:noFill/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b="1" dirty="0">
                    <a:latin typeface="+mn-lt"/>
                  </a:rPr>
                  <a:t>OUR LOGO</a:t>
                </a:r>
              </a:p>
            </p:txBody>
          </p:sp>
        </p:grpSp>
        <p:cxnSp>
          <p:nvCxnSpPr>
            <p:cNvPr id="11" name="Straight Connector 10"/>
            <p:cNvCxnSpPr>
              <a:cxnSpLocks noChangeShapeType="1"/>
              <a:stCxn id="12" idx="0"/>
              <a:endCxn id="12" idx="2"/>
            </p:cNvCxnSpPr>
            <p:nvPr/>
          </p:nvCxnSpPr>
          <p:spPr bwMode="auto">
            <a:xfrm>
              <a:off x="3456" y="1316"/>
              <a:ext cx="1" cy="2734"/>
            </a:xfrm>
            <a:prstGeom prst="line">
              <a:avLst/>
            </a:prstGeom>
            <a:grpFill/>
            <a:ln w="9525" algn="ctr">
              <a:solidFill>
                <a:srgbClr val="00A1E4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4850" y="520700"/>
            <a:ext cx="7753350" cy="6031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SEHEMU YA TISA:  UTARATIBU WA UCHAGUZI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Mwenyekiti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Wajumbe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Uteuzi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Wagombea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Uchaguzi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Mdogo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Upigaji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Kura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Kuhesabu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Kura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Uhakiki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Kura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Kutangaza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Rasmi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Matokeo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Uchaguzi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SEHEMU YA KUMI: UWEZO MAALUM WA BODI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Madaraka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ndiyo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yenye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dhamana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uangalizi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usimamizi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shughuli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kila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siku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Mikutano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Mjumbe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Muundo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Madaraka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Kamati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Mikopo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Muundo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Madaraka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Kamati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Usimamizi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Malalamiko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Wanachama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Maadili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Madaraka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Kamati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Usimamizi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Wajibu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Kamati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Usimamizi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Utoaji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Taarifa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Kamati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Usimamizi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2901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4850" y="520700"/>
            <a:ext cx="7753350" cy="3067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SEHEMU YA KUMI NA MOJA: MUUNDO NA KAZI ZA TAWI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Muundo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Madaraka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Kamati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Tawi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Mwenyekiti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Kamati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Tawi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Katibu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Kamati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Tawi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Mjumbe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Kamati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Tawi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Kikao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Kamati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Tawi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Uwasilishaji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Taarifa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kwenye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Mkutano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Tawi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042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4850" y="520700"/>
            <a:ext cx="7753350" cy="6817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SEHEMU YA KUMI NA MBILI: UENDESHAJI NA UONGOZI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Uongozi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itaajiri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Meneja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Watumishi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wengine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wenye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taaluma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mujibu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taratibu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Kanuni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utumishi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(Scheme of Service).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itapanga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mshahara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marupurupu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Meneja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Madaraka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Meneja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Meneja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atafanya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shughuli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chini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usimamizi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Meneja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atakuwa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wajibu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ilivyoainishwa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katika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Kanuni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utumishi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6858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Viongozi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Viongozi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waliokabidhiwa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dhamana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uongozi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usimamizi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udhibiti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katika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   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ndio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wanakuwa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wawakilishi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Wanachama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macho,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masikio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walinzi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Wanachama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Utunzaji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siri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Hali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Juu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Migongano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Kimaslahi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Tamko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Kuhusu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Mali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Binafsi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Afisa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4348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4850" y="520700"/>
            <a:ext cx="7753350" cy="6714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SEHEMU YA KUMI NA TATU: UHASIBU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Mwaka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Fedha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Utunzaji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Hesabu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Chama kina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wajibu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kutunza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kutoa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mahesabu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shughuli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Wanachama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pamoja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miamala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mbalimbali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taarifa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mtiririko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fedha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Utoaji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Taarifa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Mwaka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Ukaguzi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Hesabu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Udhibiti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Uendeshaji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pamoja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shughuli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zote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vinategemewa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kukaguliwa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Mkaguzi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Mahesabu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anayejitegemea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angalao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moja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kila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mwaka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Udhibiti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Uhakiki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Taarifa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Kuhusu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Hitilafu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Mashaka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Rasilimali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Unaokidhi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Dhima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Mgao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Ziada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/au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Motisha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Ukomo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Madeni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Kiwango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Utoaji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Mkopo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Mwanachama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Utoaji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Mikopo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Wajumbe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kamati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Usimamizi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Watendaji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Wakuu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Ukwasi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Ubora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Mali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Uangalizi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Mikopo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Kinga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Dhidi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Mikopo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Chama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lazima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kitenge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fungu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akiba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ajili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madeni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mabaya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Muundo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Uendeshaji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001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4850" y="520700"/>
            <a:ext cx="7753350" cy="6429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Mapato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Kujiendesha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Faida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Chama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lazima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kiendeshwe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faida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Kiwango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kujiendesha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faida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kinapatikana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baada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kutoa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uchakavu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tengo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ajili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mahitaji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siku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baadaye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matukio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yasiyotarajiwa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hasara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kodi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Taarifa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Hesabu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Uwasilishaji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wake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Mrajis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Benki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Tanzania.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SEHEMU YA KUMI NA NNE: MENGINEYO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Hatua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Kushughulikia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Migogoro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Muda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unaotakiwa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kutoa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Uamuzi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Malalamiko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Ufilisi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Vitabu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Daftari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Maudhui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Daftari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Wanachama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Utunzaji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Vitabu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Kumbukumbu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Nyinginezo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Wanachama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Kutazama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Vitabu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kupata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Taarifa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ndani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Taratibu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Kuidhinisha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Masharti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Masharti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sasa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yalipitishwa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angalao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theluthi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mbili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(2/3)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waliohudhuria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Mkutano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uliofanyika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592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4850" y="520701"/>
            <a:ext cx="7753350" cy="751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Usajili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Marekebisho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Masharti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Masharti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yametengenezwa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katika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nakala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nne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nakala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moja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ajili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ofisi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Mrajis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Ushirika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nyingine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ajili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ofisi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Afisa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Ushirika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wilaya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nakala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mbili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ajili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ambazo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zitatunzwa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makao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makuu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Chama. 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Yataambatishwa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orodha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viongozi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watumishi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ikionyesha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sifa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binafsi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makazi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kuboresha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/au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kufanya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marekebisho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Masharti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lazima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yapitishwe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Mkutano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maamuzi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idadi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theluthi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mbili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(2/3)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Wanachama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waliohudhuria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kupiga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Baada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kuboresha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kurekebisha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Masharti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yakiambatana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orodha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viongozi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watumishi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lazima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yawasilishwe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mbele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ofisi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Mrajis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katika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muda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mwezi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mmoja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tokea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tarehe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Mkutano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uliopitisha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marekebisho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hayo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Utekelezaji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Masharti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Utekelezaji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Masharti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sasa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unaanza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tangu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tarehe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yalipopitishwa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kuchukua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nafasi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yale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zamani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Kuvunjwa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Chama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kitavunjwa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kutokana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maamuzi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idadi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theluthi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mbili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(2/3)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Wanachama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wote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waliohudhuria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katika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Mkutano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Mkuu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kawaida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Kuvunjwa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huko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lazima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kuheshimu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Sheria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Vyama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Ushirika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mwaka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2013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2841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2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Kufuatia</a:t>
            </a:r>
            <a:r>
              <a:rPr lang="en-US" sz="3600" dirty="0" smtClean="0"/>
              <a:t> </a:t>
            </a:r>
            <a:r>
              <a:rPr lang="en-US" sz="3600" dirty="0" err="1" smtClean="0"/>
              <a:t>mabadiliko</a:t>
            </a:r>
            <a:r>
              <a:rPr lang="en-US" sz="3600" dirty="0" smtClean="0"/>
              <a:t> </a:t>
            </a:r>
            <a:r>
              <a:rPr lang="en-US" sz="3600" dirty="0" err="1" smtClean="0"/>
              <a:t>ya</a:t>
            </a:r>
            <a:r>
              <a:rPr lang="en-US" sz="3600" dirty="0" smtClean="0"/>
              <a:t> </a:t>
            </a:r>
            <a:r>
              <a:rPr lang="en-US" sz="3600" dirty="0" err="1" smtClean="0"/>
              <a:t>sheria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Ushirika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kanuni</a:t>
            </a:r>
            <a:r>
              <a:rPr lang="en-US" sz="3600" dirty="0" smtClean="0"/>
              <a:t> </a:t>
            </a:r>
            <a:r>
              <a:rPr lang="en-US" sz="3600" dirty="0" err="1" smtClean="0"/>
              <a:t>zake</a:t>
            </a:r>
            <a:r>
              <a:rPr lang="en-US" sz="3600" dirty="0" smtClean="0"/>
              <a:t> Posta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Simu</a:t>
            </a:r>
            <a:r>
              <a:rPr lang="en-US" sz="3600" dirty="0" smtClean="0"/>
              <a:t> SACCOS </a:t>
            </a:r>
            <a:r>
              <a:rPr lang="en-US" sz="3600" dirty="0" err="1" smtClean="0"/>
              <a:t>inawajibika</a:t>
            </a:r>
            <a:r>
              <a:rPr lang="en-US" sz="3600" dirty="0" smtClean="0"/>
              <a:t> </a:t>
            </a:r>
            <a:r>
              <a:rPr lang="en-US" sz="3600" dirty="0" err="1" smtClean="0"/>
              <a:t>kutengeneza</a:t>
            </a:r>
            <a:r>
              <a:rPr lang="en-US" sz="3600" dirty="0" smtClean="0"/>
              <a:t> </a:t>
            </a:r>
            <a:r>
              <a:rPr lang="en-US" sz="3600" dirty="0" err="1" smtClean="0"/>
              <a:t>masharti</a:t>
            </a:r>
            <a:r>
              <a:rPr lang="en-US" sz="3600" dirty="0" smtClean="0"/>
              <a:t> </a:t>
            </a:r>
            <a:r>
              <a:rPr lang="en-US" sz="3600" dirty="0" err="1" smtClean="0"/>
              <a:t>mapya</a:t>
            </a:r>
            <a:r>
              <a:rPr lang="en-US" sz="3600" dirty="0" smtClean="0"/>
              <a:t> </a:t>
            </a:r>
            <a:r>
              <a:rPr lang="en-US" sz="3600" dirty="0" err="1" smtClean="0"/>
              <a:t>yatakayokidhi</a:t>
            </a:r>
            <a:r>
              <a:rPr lang="en-US" sz="3600" dirty="0" smtClean="0"/>
              <a:t> </a:t>
            </a:r>
            <a:r>
              <a:rPr lang="en-US" sz="3600" dirty="0" err="1" smtClean="0"/>
              <a:t>matakwa</a:t>
            </a:r>
            <a:r>
              <a:rPr lang="en-US" sz="3600" dirty="0" smtClean="0"/>
              <a:t> </a:t>
            </a:r>
            <a:r>
              <a:rPr lang="en-US" sz="3600" dirty="0" err="1" smtClean="0"/>
              <a:t>ya</a:t>
            </a:r>
            <a:r>
              <a:rPr lang="en-US" sz="3600" dirty="0" smtClean="0"/>
              <a:t> </a:t>
            </a:r>
            <a:r>
              <a:rPr lang="en-US" sz="3600" dirty="0" err="1" smtClean="0"/>
              <a:t>sheria</a:t>
            </a:r>
            <a:r>
              <a:rPr lang="en-US" sz="3600" dirty="0" smtClean="0"/>
              <a:t> </a:t>
            </a:r>
            <a:r>
              <a:rPr lang="en-US" sz="3600" dirty="0" err="1" smtClean="0"/>
              <a:t>mpya</a:t>
            </a:r>
            <a:r>
              <a:rPr lang="en-US" sz="3600" dirty="0" smtClean="0"/>
              <a:t> </a:t>
            </a:r>
            <a:r>
              <a:rPr lang="en-US" sz="3600" dirty="0" err="1" smtClean="0"/>
              <a:t>namba</a:t>
            </a:r>
            <a:r>
              <a:rPr lang="en-US" sz="3600" dirty="0" smtClean="0"/>
              <a:t> 6 </a:t>
            </a:r>
            <a:r>
              <a:rPr lang="en-US" sz="3600" dirty="0" err="1" smtClean="0"/>
              <a:t>ya</a:t>
            </a:r>
            <a:r>
              <a:rPr lang="en-US" sz="3600" dirty="0" smtClean="0"/>
              <a:t> </a:t>
            </a:r>
            <a:r>
              <a:rPr lang="en-US" sz="3600" dirty="0" err="1" smtClean="0"/>
              <a:t>maka</a:t>
            </a:r>
            <a:r>
              <a:rPr lang="en-US" sz="3600" dirty="0" smtClean="0"/>
              <a:t> 2013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kanuni</a:t>
            </a:r>
            <a:r>
              <a:rPr lang="en-US" sz="3600" dirty="0" smtClean="0"/>
              <a:t> </a:t>
            </a:r>
            <a:r>
              <a:rPr lang="en-US" sz="3600" dirty="0" err="1" smtClean="0"/>
              <a:t>zake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UANDAAJI WA MASHARTI MAPYA YA CHAMA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1" cy="495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613"/>
                <a:gridCol w="5614988"/>
              </a:tblGrid>
              <a:tr h="991552">
                <a:tc>
                  <a:txBody>
                    <a:bodyPr/>
                    <a:lstStyle/>
                    <a:p>
                      <a:r>
                        <a:rPr lang="en-US" dirty="0" smtClean="0"/>
                        <a:t>MUDA</a:t>
                      </a:r>
                    </a:p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TUKIO</a:t>
                      </a:r>
                      <a:endParaRPr lang="en-US" dirty="0"/>
                    </a:p>
                  </a:txBody>
                  <a:tcPr marL="68580" marR="68580"/>
                </a:tc>
              </a:tr>
              <a:tr h="991552">
                <a:tc>
                  <a:txBody>
                    <a:bodyPr/>
                    <a:lstStyle/>
                    <a:p>
                      <a:r>
                        <a:rPr lang="en-US" dirty="0" smtClean="0"/>
                        <a:t>JANUARI  HADI  MACHI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KUKAMILISHA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UKUSANYAJI WA MAONI KUTOKA</a:t>
                      </a:r>
                      <a:r>
                        <a:rPr lang="en-US" baseline="0" dirty="0" smtClean="0"/>
                        <a:t> KWA WANACHANA</a:t>
                      </a:r>
                      <a:endParaRPr lang="en-US" dirty="0"/>
                    </a:p>
                  </a:txBody>
                  <a:tcPr marL="68580" marR="68580"/>
                </a:tc>
              </a:tr>
              <a:tr h="991552">
                <a:tc>
                  <a:txBody>
                    <a:bodyPr/>
                    <a:lstStyle/>
                    <a:p>
                      <a:r>
                        <a:rPr lang="en-US" dirty="0" smtClean="0"/>
                        <a:t>APRIL  HADI  JUNI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KUANDAA RASIMU YA KWANZA</a:t>
                      </a:r>
                      <a:endParaRPr lang="en-US" dirty="0"/>
                    </a:p>
                  </a:txBody>
                  <a:tcPr marL="68580" marR="68580"/>
                </a:tc>
              </a:tr>
              <a:tr h="991552">
                <a:tc>
                  <a:txBody>
                    <a:bodyPr/>
                    <a:lstStyle/>
                    <a:p>
                      <a:r>
                        <a:rPr lang="en-US" dirty="0" smtClean="0"/>
                        <a:t>JULAI  HADI  SEPTEMBA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KUKAMILISHA RASIMU NA KUIDHINISHWA</a:t>
                      </a:r>
                      <a:r>
                        <a:rPr lang="en-US" baseline="0" dirty="0" smtClean="0"/>
                        <a:t> NA BODI</a:t>
                      </a:r>
                      <a:endParaRPr lang="en-US" dirty="0"/>
                    </a:p>
                  </a:txBody>
                  <a:tcPr marL="68580" marR="68580"/>
                </a:tc>
              </a:tr>
              <a:tr h="991552">
                <a:tc>
                  <a:txBody>
                    <a:bodyPr/>
                    <a:lstStyle/>
                    <a:p>
                      <a:r>
                        <a:rPr lang="en-US" dirty="0" smtClean="0"/>
                        <a:t>OKTOBA</a:t>
                      </a:r>
                      <a:r>
                        <a:rPr lang="en-US" baseline="0" dirty="0" smtClean="0"/>
                        <a:t>  HADI DESEMBA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KUIDHINISHWA NA MKUTANO MKUU WA BARAZA</a:t>
                      </a:r>
                      <a:endParaRPr lang="en-US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RATIBA YA UANDAAJI WA MASHARTI MAPYA YA POSTA NA SIMU SACCOS INAYOPENDEKEZWA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90750"/>
            <a:ext cx="8229600" cy="381654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800" dirty="0" smtClean="0"/>
              <a:t>AHSANTENI </a:t>
            </a:r>
          </a:p>
          <a:p>
            <a:pPr algn="ctr">
              <a:buNone/>
            </a:pPr>
            <a:r>
              <a:rPr lang="en-US" sz="8800" dirty="0" smtClean="0"/>
              <a:t>KWA</a:t>
            </a:r>
          </a:p>
          <a:p>
            <a:pPr algn="ctr">
              <a:buNone/>
            </a:pPr>
            <a:r>
              <a:rPr lang="en-US" sz="8800" dirty="0" smtClean="0"/>
              <a:t>KUTUSIKILIZA</a:t>
            </a:r>
            <a:endParaRPr lang="en-US" sz="8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US" dirty="0" smtClean="0"/>
              <a:t>Globally 1 billion people are members of cooperatives </a:t>
            </a: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US" dirty="0" smtClean="0"/>
              <a:t> Globally 100 million people work in cooperatives</a:t>
            </a: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US" dirty="0" smtClean="0"/>
              <a:t> 90% of farmers in both Korea and in Japan are members of agricultural cooperatives</a:t>
            </a: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US" dirty="0" smtClean="0"/>
              <a:t> In France, 40% of agricultural production is channeled through a cooperative and 60% of retail services are offered by cooperatives,</a:t>
            </a: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US" dirty="0" smtClean="0"/>
              <a:t> Canadian cooperatives  and credit unions control an estimated $370 billion in assets(Canadian Co-op. Association,2012)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Cooperative DATA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Co-operative transforming lives through  wealth creation: Examples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292" name="Picture 1" descr="Speech_bubble_forp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  <a:defRPr/>
            </a:pPr>
            <a:r>
              <a:rPr lang="en-US" b="1" dirty="0" err="1" smtClean="0"/>
              <a:t>Madhumuni</a:t>
            </a:r>
            <a:r>
              <a:rPr lang="en-US" b="1" dirty="0" smtClean="0"/>
              <a:t> </a:t>
            </a:r>
          </a:p>
          <a:p>
            <a:pPr algn="ctr" eaLnBrk="1" hangingPunct="1">
              <a:defRPr/>
            </a:pPr>
            <a:endParaRPr lang="en-US" dirty="0" smtClean="0"/>
          </a:p>
          <a:p>
            <a:pPr marL="109537" indent="0" algn="just" eaLnBrk="1" hangingPunct="1">
              <a:buFont typeface="Wingdings 3" pitchFamily="18" charset="2"/>
              <a:buNone/>
              <a:defRPr/>
            </a:pPr>
            <a:r>
              <a:rPr lang="en-US" sz="3200" dirty="0" err="1" smtClean="0"/>
              <a:t>Dhumuni</a:t>
            </a:r>
            <a:r>
              <a:rPr lang="en-US" sz="3200" dirty="0" smtClean="0"/>
              <a:t> </a:t>
            </a:r>
            <a:r>
              <a:rPr lang="en-US" sz="3200" dirty="0" err="1" smtClean="0"/>
              <a:t>kuu</a:t>
            </a:r>
            <a:r>
              <a:rPr lang="en-US" sz="3200" dirty="0" smtClean="0"/>
              <a:t> la POSTA NA SIMU SACCOS </a:t>
            </a:r>
            <a:r>
              <a:rPr lang="en-US" sz="3200" dirty="0" err="1" smtClean="0"/>
              <a:t>ni</a:t>
            </a:r>
            <a:r>
              <a:rPr lang="en-US" sz="3200" dirty="0" smtClean="0"/>
              <a:t> </a:t>
            </a:r>
            <a:r>
              <a:rPr lang="en-US" sz="3200" dirty="0" err="1" smtClean="0"/>
              <a:t>kuendelea</a:t>
            </a:r>
            <a:r>
              <a:rPr lang="en-US" sz="3200" dirty="0" smtClean="0"/>
              <a:t>  </a:t>
            </a:r>
            <a:r>
              <a:rPr lang="en-US" sz="3200" dirty="0" err="1" smtClean="0"/>
              <a:t>kuinua,kustawisha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kuboresha</a:t>
            </a:r>
            <a:r>
              <a:rPr lang="en-US" sz="3200" dirty="0" smtClean="0"/>
              <a:t>  </a:t>
            </a:r>
            <a:r>
              <a:rPr lang="en-US" sz="3200" dirty="0" err="1" smtClean="0"/>
              <a:t>hali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ustawi</a:t>
            </a:r>
            <a:r>
              <a:rPr lang="en-US" sz="3200" dirty="0" smtClean="0"/>
              <a:t> </a:t>
            </a:r>
            <a:r>
              <a:rPr lang="en-US" sz="3200" dirty="0" err="1" smtClean="0"/>
              <a:t>wa</a:t>
            </a:r>
            <a:r>
              <a:rPr lang="en-US" sz="3200" dirty="0" smtClean="0"/>
              <a:t> </a:t>
            </a:r>
            <a:r>
              <a:rPr lang="en-US" sz="3200" dirty="0" err="1" smtClean="0"/>
              <a:t>wanachama</a:t>
            </a:r>
            <a:r>
              <a:rPr lang="en-US" sz="3200" dirty="0" smtClean="0"/>
              <a:t> wake </a:t>
            </a:r>
            <a:r>
              <a:rPr lang="en-US" sz="3200" dirty="0" err="1" smtClean="0"/>
              <a:t>kiuchumi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kijami</a:t>
            </a:r>
            <a:r>
              <a:rPr lang="en-US" sz="3200" dirty="0" smtClean="0"/>
              <a:t> </a:t>
            </a:r>
            <a:r>
              <a:rPr lang="en-US" sz="3200" dirty="0" err="1" smtClean="0"/>
              <a:t>kwa</a:t>
            </a:r>
            <a:r>
              <a:rPr lang="en-US" sz="3200" dirty="0" smtClean="0"/>
              <a:t> </a:t>
            </a:r>
            <a:r>
              <a:rPr lang="en-US" sz="3200" dirty="0" err="1" smtClean="0"/>
              <a:t>kuzingatia</a:t>
            </a:r>
            <a:r>
              <a:rPr lang="en-US" sz="3200" dirty="0" smtClean="0"/>
              <a:t> </a:t>
            </a:r>
            <a:r>
              <a:rPr lang="en-US" sz="3200" dirty="0" err="1" smtClean="0"/>
              <a:t>sheria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Ushirika</a:t>
            </a:r>
            <a:r>
              <a:rPr lang="en-US" sz="3200" dirty="0" smtClean="0"/>
              <a:t> . </a:t>
            </a:r>
            <a:r>
              <a:rPr lang="en-US" sz="3200" dirty="0" err="1" smtClean="0"/>
              <a:t>kanuni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vyama</a:t>
            </a:r>
            <a:r>
              <a:rPr lang="en-US" sz="3200" dirty="0" smtClean="0"/>
              <a:t> </a:t>
            </a:r>
            <a:r>
              <a:rPr lang="en-US" sz="3200" dirty="0" err="1" smtClean="0"/>
              <a:t>vya</a:t>
            </a:r>
            <a:r>
              <a:rPr lang="en-US" sz="3200" dirty="0" smtClean="0"/>
              <a:t> </a:t>
            </a:r>
            <a:r>
              <a:rPr lang="en-US" sz="3200" dirty="0" err="1" smtClean="0"/>
              <a:t>kuweka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kukopa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masharti</a:t>
            </a:r>
            <a:r>
              <a:rPr lang="en-US" sz="3200" dirty="0" smtClean="0"/>
              <a:t> </a:t>
            </a:r>
            <a:r>
              <a:rPr lang="en-US" sz="3200" dirty="0" err="1" smtClean="0"/>
              <a:t>ya</a:t>
            </a:r>
            <a:r>
              <a:rPr lang="en-US" sz="3200" dirty="0" smtClean="0"/>
              <a:t>  </a:t>
            </a:r>
            <a:r>
              <a:rPr lang="en-US" sz="3200" dirty="0" err="1" smtClean="0"/>
              <a:t>Ushirika</a:t>
            </a:r>
            <a:r>
              <a:rPr lang="en-US" sz="3200" dirty="0" smtClean="0"/>
              <a:t> </a:t>
            </a:r>
            <a:r>
              <a:rPr lang="en-US" sz="3200" dirty="0" err="1" smtClean="0"/>
              <a:t>wetu</a:t>
            </a:r>
            <a:r>
              <a:rPr lang="en-US" sz="3200" dirty="0" smtClean="0"/>
              <a:t>.</a:t>
            </a:r>
          </a:p>
          <a:p>
            <a:pPr marL="109537" indent="0" eaLnBrk="1" hangingPunct="1">
              <a:buFont typeface="Wingdings 3" pitchFamily="18" charset="2"/>
              <a:buNone/>
              <a:defRPr/>
            </a:pPr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UONGOZI -  </a:t>
            </a:r>
            <a:r>
              <a:rPr lang="en-US" dirty="0"/>
              <a:t>LEADERSHIP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pPr algn="ctr"/>
            <a:r>
              <a:rPr lang="en-US" sz="4000" smtClean="0"/>
              <a:t>Wanachama na Mkutano Mkuu</a:t>
            </a:r>
          </a:p>
          <a:p>
            <a:pPr algn="ctr"/>
            <a:endParaRPr lang="en-US" sz="4000" smtClean="0"/>
          </a:p>
          <a:p>
            <a:pPr algn="ctr"/>
            <a:r>
              <a:rPr lang="en-US" sz="4000" smtClean="0"/>
              <a:t>Bodi</a:t>
            </a:r>
          </a:p>
          <a:p>
            <a:pPr algn="ctr"/>
            <a:endParaRPr lang="en-US" sz="4000" smtClean="0"/>
          </a:p>
          <a:p>
            <a:pPr algn="ctr"/>
            <a:r>
              <a:rPr lang="en-US" sz="4000" smtClean="0"/>
              <a:t>Mtendaji Mkuu na Watendaji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Muundo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SACCOS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7879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Kuandaa</a:t>
            </a:r>
            <a:r>
              <a:rPr lang="en-US" sz="2400" dirty="0" smtClean="0"/>
              <a:t> </a:t>
            </a:r>
            <a:r>
              <a:rPr lang="en-US" sz="2400" dirty="0" err="1" smtClean="0"/>
              <a:t>mpango</a:t>
            </a:r>
            <a:r>
              <a:rPr lang="en-US" sz="2400" dirty="0" smtClean="0"/>
              <a:t> </a:t>
            </a:r>
            <a:r>
              <a:rPr lang="en-US" sz="2400" dirty="0" err="1" smtClean="0"/>
              <a:t>mkakati</a:t>
            </a:r>
            <a:r>
              <a:rPr lang="en-US" sz="2400" dirty="0" smtClean="0"/>
              <a:t>/</a:t>
            </a:r>
            <a:r>
              <a:rPr lang="en-US" sz="2400" dirty="0" err="1" smtClean="0"/>
              <a:t>biashara</a:t>
            </a:r>
            <a:r>
              <a:rPr lang="en-US" sz="2400" dirty="0" smtClean="0"/>
              <a:t>,</a:t>
            </a:r>
          </a:p>
          <a:p>
            <a:pPr eaLnBrk="1" hangingPunct="1"/>
            <a:r>
              <a:rPr lang="en-US" sz="2400" dirty="0" err="1" smtClean="0"/>
              <a:t>Kuandaa</a:t>
            </a:r>
            <a:r>
              <a:rPr lang="en-US" sz="2400" dirty="0" smtClean="0"/>
              <a:t> </a:t>
            </a:r>
            <a:r>
              <a:rPr lang="en-US" sz="2400" dirty="0" err="1" smtClean="0"/>
              <a:t>Bajeti</a:t>
            </a:r>
            <a:r>
              <a:rPr lang="en-US" sz="2400" dirty="0" smtClean="0"/>
              <a:t>.  </a:t>
            </a:r>
            <a:r>
              <a:rPr lang="en-US" sz="2400" dirty="0" err="1" smtClean="0"/>
              <a:t>Makisio</a:t>
            </a:r>
            <a:r>
              <a:rPr lang="en-US" sz="2400" dirty="0" smtClean="0"/>
              <a:t> </a:t>
            </a:r>
            <a:r>
              <a:rPr lang="en-US" sz="2400" dirty="0" err="1" smtClean="0"/>
              <a:t>Mapato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matumizi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err="1" smtClean="0"/>
              <a:t>Kusimamia</a:t>
            </a:r>
            <a:r>
              <a:rPr lang="en-US" sz="2400" dirty="0" smtClean="0"/>
              <a:t> </a:t>
            </a:r>
            <a:r>
              <a:rPr lang="en-US" sz="2400" dirty="0" err="1" smtClean="0"/>
              <a:t>utekelezaji</a:t>
            </a:r>
            <a:r>
              <a:rPr lang="en-US" sz="2400" dirty="0" smtClean="0"/>
              <a:t> </a:t>
            </a:r>
            <a:r>
              <a:rPr lang="en-US" sz="2400" dirty="0" err="1" smtClean="0"/>
              <a:t>wa</a:t>
            </a:r>
            <a:r>
              <a:rPr lang="en-US" sz="2400" dirty="0" smtClean="0"/>
              <a:t> </a:t>
            </a:r>
            <a:r>
              <a:rPr lang="en-US" sz="2400" dirty="0" err="1" smtClean="0"/>
              <a:t>mipango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bajeti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err="1" smtClean="0"/>
              <a:t>Kuandaa</a:t>
            </a:r>
            <a:r>
              <a:rPr lang="en-US" sz="2400" dirty="0" smtClean="0"/>
              <a:t> sera </a:t>
            </a:r>
            <a:r>
              <a:rPr lang="en-US" sz="2400" dirty="0" err="1" smtClean="0"/>
              <a:t>mbali</a:t>
            </a:r>
            <a:r>
              <a:rPr lang="en-US" sz="2400" dirty="0" smtClean="0"/>
              <a:t> </a:t>
            </a:r>
            <a:r>
              <a:rPr lang="en-US" sz="2400" dirty="0" err="1" smtClean="0"/>
              <a:t>mbali</a:t>
            </a:r>
            <a:endParaRPr lang="en-US" sz="2400" dirty="0" smtClean="0"/>
          </a:p>
          <a:p>
            <a:pPr eaLnBrk="1" hangingPunct="1"/>
            <a:r>
              <a:rPr lang="en-US" sz="2400" dirty="0" err="1" smtClean="0"/>
              <a:t>Kuandaa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kufunga</a:t>
            </a:r>
            <a:r>
              <a:rPr lang="en-US" sz="2400" dirty="0" smtClean="0"/>
              <a:t> </a:t>
            </a:r>
            <a:r>
              <a:rPr lang="en-US" sz="2400" dirty="0" err="1" smtClean="0"/>
              <a:t>hesabu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Ushirika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kuziwasilisha</a:t>
            </a:r>
            <a:r>
              <a:rPr lang="en-US" sz="2400" dirty="0" smtClean="0"/>
              <a:t> </a:t>
            </a:r>
            <a:r>
              <a:rPr lang="en-US" sz="2400" dirty="0" err="1" smtClean="0"/>
              <a:t>kwa</a:t>
            </a:r>
            <a:r>
              <a:rPr lang="en-US" sz="2400" dirty="0" smtClean="0"/>
              <a:t> </a:t>
            </a:r>
            <a:r>
              <a:rPr lang="en-US" sz="2400" dirty="0" err="1" smtClean="0"/>
              <a:t>wakati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err="1" smtClean="0"/>
              <a:t>Kusimamia</a:t>
            </a:r>
            <a:r>
              <a:rPr lang="en-US" sz="2400" dirty="0" smtClean="0"/>
              <a:t> </a:t>
            </a:r>
            <a:r>
              <a:rPr lang="en-US" sz="2400" dirty="0" err="1" smtClean="0"/>
              <a:t>utekelezaji</a:t>
            </a:r>
            <a:r>
              <a:rPr lang="en-US" sz="2400" dirty="0" smtClean="0"/>
              <a:t> </a:t>
            </a:r>
            <a:r>
              <a:rPr lang="en-US" sz="2400" dirty="0" err="1" smtClean="0"/>
              <a:t>wa</a:t>
            </a:r>
            <a:r>
              <a:rPr lang="en-US" sz="2400" dirty="0" smtClean="0"/>
              <a:t> </a:t>
            </a:r>
            <a:r>
              <a:rPr lang="en-US" sz="2400" dirty="0" err="1" smtClean="0"/>
              <a:t>sheria</a:t>
            </a:r>
            <a:r>
              <a:rPr lang="en-US" sz="2400" dirty="0" smtClean="0"/>
              <a:t> </a:t>
            </a:r>
            <a:r>
              <a:rPr lang="en-US" sz="2400" dirty="0" err="1" smtClean="0"/>
              <a:t>ya</a:t>
            </a:r>
            <a:r>
              <a:rPr lang="en-US" sz="2400" dirty="0" smtClean="0"/>
              <a:t> </a:t>
            </a:r>
            <a:r>
              <a:rPr lang="en-US" sz="2400" dirty="0" err="1" smtClean="0"/>
              <a:t>ushirika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err="1" smtClean="0"/>
              <a:t>Kuandaa</a:t>
            </a:r>
            <a:r>
              <a:rPr lang="en-US" sz="2400" dirty="0" smtClean="0"/>
              <a:t> </a:t>
            </a:r>
            <a:r>
              <a:rPr lang="en-US" sz="2400" dirty="0" err="1" smtClean="0"/>
              <a:t>elimu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mafunzo</a:t>
            </a:r>
            <a:r>
              <a:rPr lang="en-US" sz="2400" dirty="0" smtClean="0"/>
              <a:t> </a:t>
            </a:r>
            <a:r>
              <a:rPr lang="en-US" sz="2400" dirty="0" err="1" smtClean="0"/>
              <a:t>kwa</a:t>
            </a:r>
            <a:r>
              <a:rPr lang="en-US" sz="2400" dirty="0" smtClean="0"/>
              <a:t> </a:t>
            </a:r>
            <a:r>
              <a:rPr lang="en-US" sz="2400" dirty="0" err="1" smtClean="0"/>
              <a:t>wanachama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err="1" smtClean="0"/>
              <a:t>Kuandaa</a:t>
            </a:r>
            <a:r>
              <a:rPr lang="en-US" sz="2400" dirty="0" smtClean="0"/>
              <a:t> </a:t>
            </a:r>
            <a:r>
              <a:rPr lang="en-US" sz="2400" dirty="0" err="1" smtClean="0"/>
              <a:t>taarifa</a:t>
            </a:r>
            <a:r>
              <a:rPr lang="en-US" sz="2400" dirty="0" smtClean="0"/>
              <a:t> </a:t>
            </a:r>
            <a:r>
              <a:rPr lang="en-US" sz="2400" dirty="0" err="1" smtClean="0"/>
              <a:t>mbali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kuziwasilisha</a:t>
            </a:r>
            <a:r>
              <a:rPr lang="en-US" sz="2400" dirty="0" smtClean="0"/>
              <a:t> </a:t>
            </a:r>
            <a:r>
              <a:rPr lang="en-US" sz="2400" dirty="0" err="1" smtClean="0"/>
              <a:t>kwa</a:t>
            </a:r>
            <a:r>
              <a:rPr lang="en-US" sz="2400" dirty="0" smtClean="0"/>
              <a:t> </a:t>
            </a:r>
            <a:r>
              <a:rPr lang="en-US" sz="2400" dirty="0" err="1" smtClean="0"/>
              <a:t>wakati</a:t>
            </a:r>
            <a:endParaRPr lang="en-US" sz="2400" dirty="0" smtClean="0"/>
          </a:p>
          <a:p>
            <a:pPr eaLnBrk="1" hangingPunct="1"/>
            <a:r>
              <a:rPr lang="en-US" sz="2400" dirty="0" err="1" smtClean="0"/>
              <a:t>Kusimamia</a:t>
            </a:r>
            <a:r>
              <a:rPr lang="en-US" sz="2400" dirty="0" smtClean="0"/>
              <a:t> </a:t>
            </a:r>
            <a:r>
              <a:rPr lang="en-US" sz="2400" dirty="0" err="1" smtClean="0"/>
              <a:t>mali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Ushirika</a:t>
            </a:r>
            <a:r>
              <a:rPr lang="en-US" sz="2400" dirty="0" smtClean="0"/>
              <a:t> </a:t>
            </a:r>
          </a:p>
          <a:p>
            <a:pPr eaLnBrk="1" hangingPunct="1"/>
            <a:r>
              <a:rPr lang="en-US" sz="2400" dirty="0" err="1" smtClean="0"/>
              <a:t>Kuandaa</a:t>
            </a:r>
            <a:r>
              <a:rPr lang="en-US" sz="2400" dirty="0" smtClean="0"/>
              <a:t> </a:t>
            </a:r>
            <a:r>
              <a:rPr lang="en-US" sz="2400" dirty="0" err="1" smtClean="0"/>
              <a:t>Masharti</a:t>
            </a:r>
            <a:r>
              <a:rPr lang="en-US" sz="2400" dirty="0" smtClean="0"/>
              <a:t> </a:t>
            </a:r>
            <a:r>
              <a:rPr lang="en-US" sz="2400" dirty="0" err="1" smtClean="0"/>
              <a:t>ya</a:t>
            </a:r>
            <a:r>
              <a:rPr lang="en-US" sz="2400" dirty="0" smtClean="0"/>
              <a:t> Chama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kuyafanyia</a:t>
            </a:r>
            <a:r>
              <a:rPr lang="en-US" sz="2400" dirty="0" smtClean="0"/>
              <a:t> </a:t>
            </a:r>
            <a:r>
              <a:rPr lang="en-US" sz="2400" dirty="0" err="1" smtClean="0"/>
              <a:t>marekebisho</a:t>
            </a:r>
            <a:r>
              <a:rPr lang="en-US" sz="2400" dirty="0" smtClean="0"/>
              <a:t> </a:t>
            </a:r>
            <a:r>
              <a:rPr lang="en-US" sz="2400" dirty="0" err="1" smtClean="0"/>
              <a:t>kila</a:t>
            </a:r>
            <a:r>
              <a:rPr lang="en-US" sz="2400" dirty="0" smtClean="0"/>
              <a:t> </a:t>
            </a:r>
            <a:r>
              <a:rPr lang="en-US" sz="2400" dirty="0" err="1" smtClean="0"/>
              <a:t>inapobidi</a:t>
            </a:r>
            <a:r>
              <a:rPr lang="en-US" sz="2400" dirty="0" smtClean="0"/>
              <a:t> </a:t>
            </a:r>
            <a:r>
              <a:rPr lang="en-US" sz="2400" dirty="0" err="1" smtClean="0"/>
              <a:t>ili</a:t>
            </a:r>
            <a:r>
              <a:rPr lang="en-US" sz="2400" dirty="0" smtClean="0"/>
              <a:t> </a:t>
            </a:r>
            <a:r>
              <a:rPr lang="en-US" sz="2400" dirty="0" err="1" smtClean="0"/>
              <a:t>wakati</a:t>
            </a:r>
            <a:r>
              <a:rPr lang="en-US" sz="2400" dirty="0" smtClean="0"/>
              <a:t> </a:t>
            </a:r>
            <a:r>
              <a:rPr lang="en-US" sz="2400" dirty="0" err="1" smtClean="0"/>
              <a:t>wote</a:t>
            </a:r>
            <a:r>
              <a:rPr lang="en-US" sz="2400" dirty="0" smtClean="0"/>
              <a:t> </a:t>
            </a:r>
            <a:r>
              <a:rPr lang="en-US" sz="2400" dirty="0" err="1" smtClean="0"/>
              <a:t>yaendane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hali</a:t>
            </a:r>
            <a:r>
              <a:rPr lang="en-US" sz="2400" dirty="0" smtClean="0"/>
              <a:t> </a:t>
            </a:r>
            <a:r>
              <a:rPr lang="en-US" sz="2400" dirty="0" err="1" smtClean="0"/>
              <a:t>halisi</a:t>
            </a:r>
            <a:r>
              <a:rPr lang="en-US" sz="2400" dirty="0" smtClean="0"/>
              <a:t> 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/>
              <a:t>Wajibu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Viongozi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indent="-319088" eaLnBrk="1" hangingPunct="1">
              <a:buFont typeface="Wingdings" pitchFamily="2" charset="2"/>
              <a:buChar char="§"/>
            </a:pPr>
            <a:r>
              <a:rPr lang="en-US" dirty="0" err="1" smtClean="0"/>
              <a:t>Ushindani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Mabenki</a:t>
            </a:r>
            <a:endParaRPr lang="en-US" dirty="0" smtClean="0"/>
          </a:p>
          <a:p>
            <a:pPr marL="319088" indent="-319088" eaLnBrk="1" hangingPunct="1">
              <a:buFont typeface="Wingdings" pitchFamily="2" charset="2"/>
              <a:buChar char="§"/>
            </a:pPr>
            <a:r>
              <a:rPr lang="en-US" dirty="0" err="1" smtClean="0"/>
              <a:t>Wanachama</a:t>
            </a:r>
            <a:endParaRPr lang="en-US" dirty="0" smtClean="0"/>
          </a:p>
          <a:p>
            <a:pPr marL="319088" indent="-319088" eaLnBrk="1" hangingPunct="1">
              <a:buFont typeface="Wingdings" pitchFamily="2" charset="2"/>
              <a:buChar char="§"/>
            </a:pPr>
            <a:r>
              <a:rPr lang="en-US" dirty="0" err="1" smtClean="0"/>
              <a:t>Utekelezaji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Sheria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Kanuni</a:t>
            </a:r>
            <a:endParaRPr lang="en-US" dirty="0" smtClean="0"/>
          </a:p>
          <a:p>
            <a:pPr marL="319088" indent="-319088" eaLnBrk="1" hangingPunct="1">
              <a:buFont typeface="Wingdings" pitchFamily="2" charset="2"/>
              <a:buChar char="§"/>
            </a:pPr>
            <a:r>
              <a:rPr lang="en-US" dirty="0" err="1" smtClean="0"/>
              <a:t>Masharti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Chama</a:t>
            </a:r>
          </a:p>
          <a:p>
            <a:pPr marL="319088" indent="-319088" eaLnBrk="1" hangingPunct="1">
              <a:buFont typeface="Wingdings" pitchFamily="2" charset="2"/>
              <a:buChar char="§"/>
            </a:pPr>
            <a:r>
              <a:rPr lang="en-US" dirty="0" err="1" smtClean="0"/>
              <a:t>Mikopo</a:t>
            </a:r>
            <a:r>
              <a:rPr lang="en-US" dirty="0" smtClean="0"/>
              <a:t> </a:t>
            </a:r>
            <a:r>
              <a:rPr lang="en-US" dirty="0" err="1" smtClean="0"/>
              <a:t>Mibaya</a:t>
            </a:r>
            <a:endParaRPr lang="en-US" dirty="0" smtClean="0"/>
          </a:p>
          <a:p>
            <a:pPr marL="319088" indent="-319088" eaLnBrk="1" hangingPunct="1">
              <a:buFont typeface="Wingdings" pitchFamily="2" charset="2"/>
              <a:buChar char="§"/>
            </a:pPr>
            <a:r>
              <a:rPr lang="en-US" dirty="0" err="1" smtClean="0"/>
              <a:t>Bidhaa</a:t>
            </a:r>
            <a:endParaRPr lang="en-US" dirty="0" smtClean="0"/>
          </a:p>
          <a:p>
            <a:pPr marL="319088" indent="-319088" eaLnBrk="1" hangingPunct="1">
              <a:buFont typeface="Wingdings" pitchFamily="2" charset="2"/>
              <a:buChar char="§"/>
            </a:pPr>
            <a:r>
              <a:rPr lang="en-US" dirty="0" err="1" smtClean="0"/>
              <a:t>Teknolojia</a:t>
            </a:r>
            <a:endParaRPr lang="en-US" dirty="0" smtClean="0"/>
          </a:p>
          <a:p>
            <a:pPr marL="319088" indent="-319088" eaLnBrk="1" hangingPunct="1">
              <a:buFont typeface="Wingdings" pitchFamily="2" charset="2"/>
              <a:buChar char="§"/>
            </a:pPr>
            <a:r>
              <a:rPr lang="en-US" dirty="0" err="1" smtClean="0"/>
              <a:t>Kushirikiana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700" dirty="0" smtClean="0"/>
              <a:t>MAMBO MUHIMU YANAYO UKABILI USHIRIKA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2441</TotalTime>
  <Words>2204</Words>
  <Application>Microsoft Office PowerPoint</Application>
  <PresentationFormat>On-screen Show (4:3)</PresentationFormat>
  <Paragraphs>359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Concourse</vt:lpstr>
      <vt:lpstr>Slide 1</vt:lpstr>
      <vt:lpstr>`</vt:lpstr>
      <vt:lpstr>Ice Breaker</vt:lpstr>
      <vt:lpstr>Cooperative DATA Co-operative transforming lives through  wealth creation: Examples</vt:lpstr>
      <vt:lpstr>Slide 5</vt:lpstr>
      <vt:lpstr>UONGOZI -  LEADERSHIP</vt:lpstr>
      <vt:lpstr>Muundo wa SACCOS</vt:lpstr>
      <vt:lpstr>Wajibu wa Viongozi</vt:lpstr>
      <vt:lpstr>  MAMBO MUHIMU YANAYO UKABILI USHIRIKA </vt:lpstr>
      <vt:lpstr>POSTA NA SIMU SACCOS  LEADERSHIP</vt:lpstr>
      <vt:lpstr>POSTA NA SIMU SACOSS LEADERSHIP</vt:lpstr>
      <vt:lpstr>POSTA NA SIMU SACCOS  LEADERSHIP</vt:lpstr>
      <vt:lpstr>POSTA NA SIMU SACCOS  LEADERSHIP</vt:lpstr>
      <vt:lpstr>MAONO YA KIONGOZI</vt:lpstr>
      <vt:lpstr>POSTA NA SIMU SACCOS  LEADERSHIP</vt:lpstr>
      <vt:lpstr>POSTA NA SIMU SACCOS  LEADERSHIP</vt:lpstr>
      <vt:lpstr>SHERIA YA USHIRIKA </vt:lpstr>
      <vt:lpstr>KANUNI ZA USHIRIKA/SACCOS</vt:lpstr>
      <vt:lpstr>MASHARTI YA CHAMA/SACCOS</vt:lpstr>
      <vt:lpstr>POSTA NA SIMU SAVINGS AND CREDIT CO-OPERATIVE SOCIETY LIMITED REG. NO. DSR 118 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UANDAAJI WA MASHARTI MAPYA YA CHAMA</vt:lpstr>
      <vt:lpstr>RATIBA YA UANDAAJI WA MASHARTI MAPYA YA POSTA NA SIMU SACCOS INAYOPENDEKEZWA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</dc:creator>
  <cp:lastModifiedBy>Windows User</cp:lastModifiedBy>
  <cp:revision>138</cp:revision>
  <cp:lastPrinted>2015-04-23T09:38:19Z</cp:lastPrinted>
  <dcterms:created xsi:type="dcterms:W3CDTF">2013-10-02T12:24:22Z</dcterms:created>
  <dcterms:modified xsi:type="dcterms:W3CDTF">2015-12-18T14:12:37Z</dcterms:modified>
</cp:coreProperties>
</file>